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324" r:id="rId20"/>
    <p:sldId id="276" r:id="rId21"/>
    <p:sldId id="332"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333" r:id="rId37"/>
    <p:sldId id="293" r:id="rId38"/>
    <p:sldId id="294" r:id="rId39"/>
    <p:sldId id="295" r:id="rId40"/>
    <p:sldId id="296" r:id="rId41"/>
    <p:sldId id="297" r:id="rId42"/>
    <p:sldId id="298" r:id="rId43"/>
    <p:sldId id="299" r:id="rId44"/>
    <p:sldId id="302" r:id="rId45"/>
    <p:sldId id="334" r:id="rId46"/>
    <p:sldId id="304" r:id="rId47"/>
    <p:sldId id="305" r:id="rId48"/>
    <p:sldId id="306" r:id="rId49"/>
    <p:sldId id="307" r:id="rId50"/>
    <p:sldId id="308" r:id="rId51"/>
    <p:sldId id="335" r:id="rId52"/>
    <p:sldId id="310" r:id="rId53"/>
    <p:sldId id="311" r:id="rId54"/>
    <p:sldId id="312" r:id="rId55"/>
    <p:sldId id="313" r:id="rId56"/>
    <p:sldId id="336" r:id="rId57"/>
    <p:sldId id="319" r:id="rId58"/>
    <p:sldId id="318" r:id="rId59"/>
    <p:sldId id="337" r:id="rId60"/>
    <p:sldId id="320" r:id="rId61"/>
    <p:sldId id="321" r:id="rId62"/>
    <p:sldId id="338" r:id="rId63"/>
    <p:sldId id="322" r:id="rId64"/>
    <p:sldId id="323" r:id="rId65"/>
    <p:sldId id="315" r:id="rId66"/>
    <p:sldId id="316" r:id="rId67"/>
    <p:sldId id="31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2" autoAdjust="0"/>
    <p:restoredTop sz="94660"/>
  </p:normalViewPr>
  <p:slideViewPr>
    <p:cSldViewPr snapToGrid="0">
      <p:cViewPr varScale="1">
        <p:scale>
          <a:sx n="104" d="100"/>
          <a:sy n="104" d="100"/>
        </p:scale>
        <p:origin x="7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D1C76-B3AB-4888-9550-D5B7B6C626BF}" type="datetimeFigureOut">
              <a:rPr lang="en-IN" smtClean="0"/>
              <a:t>07-06-2021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C5BC9-EF69-4006-A48F-1A3AD8AF02DD}" type="slidenum">
              <a:rPr lang="en-IN" smtClean="0"/>
              <a:t>‹#›</a:t>
            </a:fld>
            <a:endParaRPr lang="en-IN"/>
          </a:p>
        </p:txBody>
      </p:sp>
    </p:spTree>
    <p:extLst>
      <p:ext uri="{BB962C8B-B14F-4D97-AF65-F5344CB8AC3E}">
        <p14:creationId xmlns:p14="http://schemas.microsoft.com/office/powerpoint/2010/main" val="4180876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ackoverflow.com/questions/442352/python-2-vs-python-3-and-tutoria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1</a:t>
            </a:fld>
            <a:endParaRPr lang="en-IN"/>
          </a:p>
        </p:txBody>
      </p:sp>
    </p:spTree>
    <p:extLst>
      <p:ext uri="{BB962C8B-B14F-4D97-AF65-F5344CB8AC3E}">
        <p14:creationId xmlns:p14="http://schemas.microsoft.com/office/powerpoint/2010/main" val="3928780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10</a:t>
            </a:fld>
            <a:endParaRPr lang="en-IN"/>
          </a:p>
        </p:txBody>
      </p:sp>
    </p:spTree>
    <p:extLst>
      <p:ext uri="{BB962C8B-B14F-4D97-AF65-F5344CB8AC3E}">
        <p14:creationId xmlns:p14="http://schemas.microsoft.com/office/powerpoint/2010/main" val="4173900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https://</a:t>
            </a:r>
            <a:r>
              <a:rPr lang="en-IN" sz="1200" b="0" i="0" kern="1200" dirty="0" err="1">
                <a:solidFill>
                  <a:schemeClr val="tx1"/>
                </a:solidFill>
                <a:effectLst/>
                <a:latin typeface="+mn-lt"/>
                <a:ea typeface="+mn-ea"/>
                <a:cs typeface="+mn-cs"/>
              </a:rPr>
              <a:t>learntocodewith.me</a:t>
            </a:r>
            <a:r>
              <a:rPr lang="en-IN" sz="1200" b="0" i="0" kern="1200" dirty="0">
                <a:solidFill>
                  <a:schemeClr val="tx1"/>
                </a:solidFill>
                <a:effectLst/>
                <a:latin typeface="+mn-lt"/>
                <a:ea typeface="+mn-ea"/>
                <a:cs typeface="+mn-cs"/>
              </a:rPr>
              <a:t>/programming/python/python-2-vs-python-3/</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Taken from a discussion on </a:t>
            </a:r>
            <a:r>
              <a:rPr lang="en-IN" sz="1200" b="0" i="0" u="none" strike="noStrike" kern="1200" dirty="0">
                <a:solidFill>
                  <a:schemeClr val="tx1"/>
                </a:solidFill>
                <a:effectLst/>
                <a:latin typeface="+mn-lt"/>
                <a:ea typeface="+mn-ea"/>
                <a:cs typeface="+mn-cs"/>
                <a:hlinkClick r:id="rId3"/>
              </a:rPr>
              <a:t>Stack Overflow</a:t>
            </a:r>
            <a:r>
              <a:rPr lang="en-IN" sz="1200" b="0" i="0" kern="1200" dirty="0">
                <a:solidFill>
                  <a:schemeClr val="tx1"/>
                </a:solidFill>
                <a:effectLst/>
                <a:latin typeface="+mn-lt"/>
                <a:ea typeface="+mn-ea"/>
                <a:cs typeface="+mn-cs"/>
              </a:rPr>
              <a:t>,</a:t>
            </a:r>
            <a:endParaRPr lang="en-IN" sz="1200" b="1"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“The most visible (difference) is probably the way the “print” statement works. It's different enough that the same script won't be able to run on both versions at the same time, but pick one and you'll be fine.”</a:t>
            </a:r>
          </a:p>
          <a:p>
            <a:endParaRPr lang="en-IN" sz="1200" b="1"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a:p>
            <a:r>
              <a:rPr lang="en-IN" sz="1200" b="0" i="0" u="sng" kern="1200" dirty="0">
                <a:solidFill>
                  <a:schemeClr val="tx1"/>
                </a:solidFill>
                <a:effectLst/>
                <a:latin typeface="+mn-lt"/>
                <a:ea typeface="+mn-ea"/>
                <a:cs typeface="+mn-cs"/>
                <a:hlinkClick r:id="rId3"/>
              </a:rPr>
              <a:t>Stack Overflow discussion</a:t>
            </a:r>
            <a:r>
              <a:rPr lang="en-IN" sz="1200" b="0" i="0" kern="1200" dirty="0">
                <a:solidFill>
                  <a:schemeClr val="tx1"/>
                </a:solidFill>
                <a:effectLst/>
                <a:latin typeface="+mn-lt"/>
                <a:ea typeface="+mn-ea"/>
                <a:cs typeface="+mn-cs"/>
              </a:rPr>
              <a:t> mentioned earlier, (however, this time from a different commenter):</a:t>
            </a:r>
          </a:p>
          <a:p>
            <a:r>
              <a:rPr lang="en-IN" sz="1200" b="1" i="0" kern="1200" dirty="0">
                <a:solidFill>
                  <a:schemeClr val="tx1"/>
                </a:solidFill>
                <a:effectLst/>
                <a:latin typeface="+mn-lt"/>
                <a:ea typeface="+mn-ea"/>
                <a:cs typeface="+mn-cs"/>
              </a:rPr>
              <a:t>“Python 3 is a nicer and more consistent language, BUT, there is very limited third-party module support for it. This is likely to be true for at least a couple of years more. So, all major frameworks still run on Python 2, and will continue to do so for a significant time. Therefore, if you learn Python today, you should learn Python 2, because that is the version you are going to end up actually using.”</a:t>
            </a:r>
          </a:p>
          <a:p>
            <a:endParaRPr lang="en-IN" sz="1200" b="1" i="0" kern="1200" dirty="0">
              <a:solidFill>
                <a:schemeClr val="tx1"/>
              </a:solidFill>
              <a:effectLst/>
              <a:latin typeface="+mn-lt"/>
              <a:ea typeface="+mn-ea"/>
              <a:cs typeface="+mn-cs"/>
            </a:endParaRPr>
          </a:p>
          <a:p>
            <a:r>
              <a:rPr lang="en-IN" dirty="0"/>
              <a:t>https://</a:t>
            </a:r>
            <a:r>
              <a:rPr lang="en-IN" dirty="0" err="1"/>
              <a:t>wsvincent.com</a:t>
            </a:r>
            <a:r>
              <a:rPr lang="en-IN" dirty="0"/>
              <a:t>/python2-vs-python3/</a:t>
            </a:r>
          </a:p>
          <a:p>
            <a:r>
              <a:rPr lang="en-IN" sz="1200" b="0" i="0" kern="1200" dirty="0">
                <a:solidFill>
                  <a:schemeClr val="tx1"/>
                </a:solidFill>
                <a:effectLst/>
                <a:latin typeface="+mn-lt"/>
                <a:ea typeface="+mn-ea"/>
                <a:cs typeface="+mn-cs"/>
              </a:rPr>
              <a:t>While there are several notable differences, migrating an existing project from Python 2 to Python 3 is quite manageable on legacy projects. But if you are learning Python or starting a new project, you should use Python 3 to take advantage of continued advancements as well as better ongoing support within the broader Python community.</a:t>
            </a:r>
            <a:endParaRPr lang="en-IN" dirty="0"/>
          </a:p>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11</a:t>
            </a:fld>
            <a:endParaRPr lang="en-IN"/>
          </a:p>
        </p:txBody>
      </p:sp>
    </p:spTree>
    <p:extLst>
      <p:ext uri="{BB962C8B-B14F-4D97-AF65-F5344CB8AC3E}">
        <p14:creationId xmlns:p14="http://schemas.microsoft.com/office/powerpoint/2010/main" val="1320283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12</a:t>
            </a:fld>
            <a:endParaRPr lang="en-IN"/>
          </a:p>
        </p:txBody>
      </p:sp>
    </p:spTree>
    <p:extLst>
      <p:ext uri="{BB962C8B-B14F-4D97-AF65-F5344CB8AC3E}">
        <p14:creationId xmlns:p14="http://schemas.microsoft.com/office/powerpoint/2010/main" val="2571984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13</a:t>
            </a:fld>
            <a:endParaRPr lang="en-IN"/>
          </a:p>
        </p:txBody>
      </p:sp>
    </p:spTree>
    <p:extLst>
      <p:ext uri="{BB962C8B-B14F-4D97-AF65-F5344CB8AC3E}">
        <p14:creationId xmlns:p14="http://schemas.microsoft.com/office/powerpoint/2010/main" val="3319847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14</a:t>
            </a:fld>
            <a:endParaRPr lang="en-IN"/>
          </a:p>
        </p:txBody>
      </p:sp>
    </p:spTree>
    <p:extLst>
      <p:ext uri="{BB962C8B-B14F-4D97-AF65-F5344CB8AC3E}">
        <p14:creationId xmlns:p14="http://schemas.microsoft.com/office/powerpoint/2010/main" val="510295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15</a:t>
            </a:fld>
            <a:endParaRPr lang="en-IN"/>
          </a:p>
        </p:txBody>
      </p:sp>
    </p:spTree>
    <p:extLst>
      <p:ext uri="{BB962C8B-B14F-4D97-AF65-F5344CB8AC3E}">
        <p14:creationId xmlns:p14="http://schemas.microsoft.com/office/powerpoint/2010/main" val="1324880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16</a:t>
            </a:fld>
            <a:endParaRPr lang="en-IN"/>
          </a:p>
        </p:txBody>
      </p:sp>
    </p:spTree>
    <p:extLst>
      <p:ext uri="{BB962C8B-B14F-4D97-AF65-F5344CB8AC3E}">
        <p14:creationId xmlns:p14="http://schemas.microsoft.com/office/powerpoint/2010/main" val="2711105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17</a:t>
            </a:fld>
            <a:endParaRPr lang="en-IN"/>
          </a:p>
        </p:txBody>
      </p:sp>
    </p:spTree>
    <p:extLst>
      <p:ext uri="{BB962C8B-B14F-4D97-AF65-F5344CB8AC3E}">
        <p14:creationId xmlns:p14="http://schemas.microsoft.com/office/powerpoint/2010/main" val="1702569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18</a:t>
            </a:fld>
            <a:endParaRPr lang="en-IN"/>
          </a:p>
        </p:txBody>
      </p:sp>
    </p:spTree>
    <p:extLst>
      <p:ext uri="{BB962C8B-B14F-4D97-AF65-F5344CB8AC3E}">
        <p14:creationId xmlns:p14="http://schemas.microsoft.com/office/powerpoint/2010/main" val="2907791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19</a:t>
            </a:fld>
            <a:endParaRPr lang="en-IN"/>
          </a:p>
        </p:txBody>
      </p:sp>
    </p:spTree>
    <p:extLst>
      <p:ext uri="{BB962C8B-B14F-4D97-AF65-F5344CB8AC3E}">
        <p14:creationId xmlns:p14="http://schemas.microsoft.com/office/powerpoint/2010/main" val="396134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2</a:t>
            </a:fld>
            <a:endParaRPr lang="en-IN"/>
          </a:p>
        </p:txBody>
      </p:sp>
    </p:spTree>
    <p:extLst>
      <p:ext uri="{BB962C8B-B14F-4D97-AF65-F5344CB8AC3E}">
        <p14:creationId xmlns:p14="http://schemas.microsoft.com/office/powerpoint/2010/main" val="2662854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20</a:t>
            </a:fld>
            <a:endParaRPr lang="en-IN"/>
          </a:p>
        </p:txBody>
      </p:sp>
    </p:spTree>
    <p:extLst>
      <p:ext uri="{BB962C8B-B14F-4D97-AF65-F5344CB8AC3E}">
        <p14:creationId xmlns:p14="http://schemas.microsoft.com/office/powerpoint/2010/main" val="294304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21</a:t>
            </a:fld>
            <a:endParaRPr lang="en-IN"/>
          </a:p>
        </p:txBody>
      </p:sp>
    </p:spTree>
    <p:extLst>
      <p:ext uri="{BB962C8B-B14F-4D97-AF65-F5344CB8AC3E}">
        <p14:creationId xmlns:p14="http://schemas.microsoft.com/office/powerpoint/2010/main" val="4060198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22</a:t>
            </a:fld>
            <a:endParaRPr lang="en-IN"/>
          </a:p>
        </p:txBody>
      </p:sp>
    </p:spTree>
    <p:extLst>
      <p:ext uri="{BB962C8B-B14F-4D97-AF65-F5344CB8AC3E}">
        <p14:creationId xmlns:p14="http://schemas.microsoft.com/office/powerpoint/2010/main" val="1865648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23</a:t>
            </a:fld>
            <a:endParaRPr lang="en-IN"/>
          </a:p>
        </p:txBody>
      </p:sp>
    </p:spTree>
    <p:extLst>
      <p:ext uri="{BB962C8B-B14F-4D97-AF65-F5344CB8AC3E}">
        <p14:creationId xmlns:p14="http://schemas.microsoft.com/office/powerpoint/2010/main" val="1703902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24</a:t>
            </a:fld>
            <a:endParaRPr lang="en-IN"/>
          </a:p>
        </p:txBody>
      </p:sp>
    </p:spTree>
    <p:extLst>
      <p:ext uri="{BB962C8B-B14F-4D97-AF65-F5344CB8AC3E}">
        <p14:creationId xmlns:p14="http://schemas.microsoft.com/office/powerpoint/2010/main" val="96896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25</a:t>
            </a:fld>
            <a:endParaRPr lang="en-IN"/>
          </a:p>
        </p:txBody>
      </p:sp>
    </p:spTree>
    <p:extLst>
      <p:ext uri="{BB962C8B-B14F-4D97-AF65-F5344CB8AC3E}">
        <p14:creationId xmlns:p14="http://schemas.microsoft.com/office/powerpoint/2010/main" val="1407223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26</a:t>
            </a:fld>
            <a:endParaRPr lang="en-IN"/>
          </a:p>
        </p:txBody>
      </p:sp>
    </p:spTree>
    <p:extLst>
      <p:ext uri="{BB962C8B-B14F-4D97-AF65-F5344CB8AC3E}">
        <p14:creationId xmlns:p14="http://schemas.microsoft.com/office/powerpoint/2010/main" val="1492804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27</a:t>
            </a:fld>
            <a:endParaRPr lang="en-IN"/>
          </a:p>
        </p:txBody>
      </p:sp>
    </p:spTree>
    <p:extLst>
      <p:ext uri="{BB962C8B-B14F-4D97-AF65-F5344CB8AC3E}">
        <p14:creationId xmlns:p14="http://schemas.microsoft.com/office/powerpoint/2010/main" val="548428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28</a:t>
            </a:fld>
            <a:endParaRPr lang="en-IN"/>
          </a:p>
        </p:txBody>
      </p:sp>
    </p:spTree>
    <p:extLst>
      <p:ext uri="{BB962C8B-B14F-4D97-AF65-F5344CB8AC3E}">
        <p14:creationId xmlns:p14="http://schemas.microsoft.com/office/powerpoint/2010/main" val="906867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29</a:t>
            </a:fld>
            <a:endParaRPr lang="en-IN"/>
          </a:p>
        </p:txBody>
      </p:sp>
    </p:spTree>
    <p:extLst>
      <p:ext uri="{BB962C8B-B14F-4D97-AF65-F5344CB8AC3E}">
        <p14:creationId xmlns:p14="http://schemas.microsoft.com/office/powerpoint/2010/main" val="2311627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3</a:t>
            </a:fld>
            <a:endParaRPr lang="en-IN"/>
          </a:p>
        </p:txBody>
      </p:sp>
    </p:spTree>
    <p:extLst>
      <p:ext uri="{BB962C8B-B14F-4D97-AF65-F5344CB8AC3E}">
        <p14:creationId xmlns:p14="http://schemas.microsoft.com/office/powerpoint/2010/main" val="3768028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30</a:t>
            </a:fld>
            <a:endParaRPr lang="en-IN"/>
          </a:p>
        </p:txBody>
      </p:sp>
    </p:spTree>
    <p:extLst>
      <p:ext uri="{BB962C8B-B14F-4D97-AF65-F5344CB8AC3E}">
        <p14:creationId xmlns:p14="http://schemas.microsoft.com/office/powerpoint/2010/main" val="3246701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31</a:t>
            </a:fld>
            <a:endParaRPr lang="en-IN"/>
          </a:p>
        </p:txBody>
      </p:sp>
    </p:spTree>
    <p:extLst>
      <p:ext uri="{BB962C8B-B14F-4D97-AF65-F5344CB8AC3E}">
        <p14:creationId xmlns:p14="http://schemas.microsoft.com/office/powerpoint/2010/main" val="1863410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32</a:t>
            </a:fld>
            <a:endParaRPr lang="en-IN"/>
          </a:p>
        </p:txBody>
      </p:sp>
    </p:spTree>
    <p:extLst>
      <p:ext uri="{BB962C8B-B14F-4D97-AF65-F5344CB8AC3E}">
        <p14:creationId xmlns:p14="http://schemas.microsoft.com/office/powerpoint/2010/main" val="3826646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33</a:t>
            </a:fld>
            <a:endParaRPr lang="en-IN"/>
          </a:p>
        </p:txBody>
      </p:sp>
    </p:spTree>
    <p:extLst>
      <p:ext uri="{BB962C8B-B14F-4D97-AF65-F5344CB8AC3E}">
        <p14:creationId xmlns:p14="http://schemas.microsoft.com/office/powerpoint/2010/main" val="2794731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34</a:t>
            </a:fld>
            <a:endParaRPr lang="en-IN"/>
          </a:p>
        </p:txBody>
      </p:sp>
    </p:spTree>
    <p:extLst>
      <p:ext uri="{BB962C8B-B14F-4D97-AF65-F5344CB8AC3E}">
        <p14:creationId xmlns:p14="http://schemas.microsoft.com/office/powerpoint/2010/main" val="2740698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35</a:t>
            </a:fld>
            <a:endParaRPr lang="en-IN"/>
          </a:p>
        </p:txBody>
      </p:sp>
    </p:spTree>
    <p:extLst>
      <p:ext uri="{BB962C8B-B14F-4D97-AF65-F5344CB8AC3E}">
        <p14:creationId xmlns:p14="http://schemas.microsoft.com/office/powerpoint/2010/main" val="2543114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36</a:t>
            </a:fld>
            <a:endParaRPr lang="en-IN"/>
          </a:p>
        </p:txBody>
      </p:sp>
    </p:spTree>
    <p:extLst>
      <p:ext uri="{BB962C8B-B14F-4D97-AF65-F5344CB8AC3E}">
        <p14:creationId xmlns:p14="http://schemas.microsoft.com/office/powerpoint/2010/main" val="3601449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37</a:t>
            </a:fld>
            <a:endParaRPr lang="en-IN"/>
          </a:p>
        </p:txBody>
      </p:sp>
    </p:spTree>
    <p:extLst>
      <p:ext uri="{BB962C8B-B14F-4D97-AF65-F5344CB8AC3E}">
        <p14:creationId xmlns:p14="http://schemas.microsoft.com/office/powerpoint/2010/main" val="1982232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38</a:t>
            </a:fld>
            <a:endParaRPr lang="en-IN"/>
          </a:p>
        </p:txBody>
      </p:sp>
    </p:spTree>
    <p:extLst>
      <p:ext uri="{BB962C8B-B14F-4D97-AF65-F5344CB8AC3E}">
        <p14:creationId xmlns:p14="http://schemas.microsoft.com/office/powerpoint/2010/main" val="4135096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39</a:t>
            </a:fld>
            <a:endParaRPr lang="en-IN"/>
          </a:p>
        </p:txBody>
      </p:sp>
    </p:spTree>
    <p:extLst>
      <p:ext uri="{BB962C8B-B14F-4D97-AF65-F5344CB8AC3E}">
        <p14:creationId xmlns:p14="http://schemas.microsoft.com/office/powerpoint/2010/main" val="2894482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1. Python supports modules and packages, which encourages program modularity and code reuse </a:t>
            </a:r>
          </a:p>
          <a:p>
            <a:r>
              <a:rPr lang="en-IN" sz="1200" b="0" i="0" kern="1200" dirty="0">
                <a:solidFill>
                  <a:schemeClr val="tx1"/>
                </a:solidFill>
                <a:effectLst/>
                <a:latin typeface="+mn-lt"/>
                <a:ea typeface="+mn-ea"/>
                <a:cs typeface="+mn-cs"/>
              </a:rPr>
              <a:t>2. The Python interpreter and the extensive standard library are available in source or binary form without charge for all major platforms, and can be freely distributed.</a:t>
            </a:r>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4</a:t>
            </a:fld>
            <a:endParaRPr lang="en-IN"/>
          </a:p>
        </p:txBody>
      </p:sp>
    </p:spTree>
    <p:extLst>
      <p:ext uri="{BB962C8B-B14F-4D97-AF65-F5344CB8AC3E}">
        <p14:creationId xmlns:p14="http://schemas.microsoft.com/office/powerpoint/2010/main" val="84033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40</a:t>
            </a:fld>
            <a:endParaRPr lang="en-IN"/>
          </a:p>
        </p:txBody>
      </p:sp>
    </p:spTree>
    <p:extLst>
      <p:ext uri="{BB962C8B-B14F-4D97-AF65-F5344CB8AC3E}">
        <p14:creationId xmlns:p14="http://schemas.microsoft.com/office/powerpoint/2010/main" val="871750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41</a:t>
            </a:fld>
            <a:endParaRPr lang="en-IN"/>
          </a:p>
        </p:txBody>
      </p:sp>
    </p:spTree>
    <p:extLst>
      <p:ext uri="{BB962C8B-B14F-4D97-AF65-F5344CB8AC3E}">
        <p14:creationId xmlns:p14="http://schemas.microsoft.com/office/powerpoint/2010/main" val="23343882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42</a:t>
            </a:fld>
            <a:endParaRPr lang="en-IN"/>
          </a:p>
        </p:txBody>
      </p:sp>
    </p:spTree>
    <p:extLst>
      <p:ext uri="{BB962C8B-B14F-4D97-AF65-F5344CB8AC3E}">
        <p14:creationId xmlns:p14="http://schemas.microsoft.com/office/powerpoint/2010/main" val="1767870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43</a:t>
            </a:fld>
            <a:endParaRPr lang="en-IN"/>
          </a:p>
        </p:txBody>
      </p:sp>
    </p:spTree>
    <p:extLst>
      <p:ext uri="{BB962C8B-B14F-4D97-AF65-F5344CB8AC3E}">
        <p14:creationId xmlns:p14="http://schemas.microsoft.com/office/powerpoint/2010/main" val="604796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44</a:t>
            </a:fld>
            <a:endParaRPr lang="en-IN"/>
          </a:p>
        </p:txBody>
      </p:sp>
    </p:spTree>
    <p:extLst>
      <p:ext uri="{BB962C8B-B14F-4D97-AF65-F5344CB8AC3E}">
        <p14:creationId xmlns:p14="http://schemas.microsoft.com/office/powerpoint/2010/main" val="2506993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45</a:t>
            </a:fld>
            <a:endParaRPr lang="en-IN"/>
          </a:p>
        </p:txBody>
      </p:sp>
    </p:spTree>
    <p:extLst>
      <p:ext uri="{BB962C8B-B14F-4D97-AF65-F5344CB8AC3E}">
        <p14:creationId xmlns:p14="http://schemas.microsoft.com/office/powerpoint/2010/main" val="667741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46</a:t>
            </a:fld>
            <a:endParaRPr lang="en-IN"/>
          </a:p>
        </p:txBody>
      </p:sp>
    </p:spTree>
    <p:extLst>
      <p:ext uri="{BB962C8B-B14F-4D97-AF65-F5344CB8AC3E}">
        <p14:creationId xmlns:p14="http://schemas.microsoft.com/office/powerpoint/2010/main" val="1210413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47</a:t>
            </a:fld>
            <a:endParaRPr lang="en-IN"/>
          </a:p>
        </p:txBody>
      </p:sp>
    </p:spTree>
    <p:extLst>
      <p:ext uri="{BB962C8B-B14F-4D97-AF65-F5344CB8AC3E}">
        <p14:creationId xmlns:p14="http://schemas.microsoft.com/office/powerpoint/2010/main" val="3391436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48</a:t>
            </a:fld>
            <a:endParaRPr lang="en-IN"/>
          </a:p>
        </p:txBody>
      </p:sp>
    </p:spTree>
    <p:extLst>
      <p:ext uri="{BB962C8B-B14F-4D97-AF65-F5344CB8AC3E}">
        <p14:creationId xmlns:p14="http://schemas.microsoft.com/office/powerpoint/2010/main" val="168323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49</a:t>
            </a:fld>
            <a:endParaRPr lang="en-IN"/>
          </a:p>
        </p:txBody>
      </p:sp>
    </p:spTree>
    <p:extLst>
      <p:ext uri="{BB962C8B-B14F-4D97-AF65-F5344CB8AC3E}">
        <p14:creationId xmlns:p14="http://schemas.microsoft.com/office/powerpoint/2010/main" val="114446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b="1" dirty="0"/>
              <a:t>Python </a:t>
            </a:r>
            <a:r>
              <a:rPr lang="en-IN" dirty="0"/>
              <a:t>stayed at the top, with almost the same share </a:t>
            </a:r>
            <a:r>
              <a:rPr lang="en-IN" b="1" dirty="0"/>
              <a:t>(65.8% </a:t>
            </a:r>
            <a:r>
              <a:rPr lang="en-IN" b="1" dirty="0" err="1"/>
              <a:t>vs</a:t>
            </a:r>
            <a:r>
              <a:rPr lang="en-IN" b="1" dirty="0"/>
              <a:t> 65.6%)</a:t>
            </a:r>
            <a:r>
              <a:rPr lang="en-IN" dirty="0"/>
              <a:t> of respondents as in 2018</a:t>
            </a:r>
            <a:r>
              <a:rPr lang="en-IN" baseline="0" dirty="0"/>
              <a:t> </a:t>
            </a:r>
          </a:p>
          <a:p>
            <a:pPr marL="228600" indent="-228600">
              <a:buAutoNum type="arabicPeriod"/>
            </a:pPr>
            <a:r>
              <a:rPr lang="en-IN" sz="1200" b="1" i="0" kern="1200" dirty="0">
                <a:solidFill>
                  <a:schemeClr val="tx1"/>
                </a:solidFill>
                <a:effectLst/>
                <a:latin typeface="+mn-lt"/>
                <a:ea typeface="+mn-ea"/>
                <a:cs typeface="+mn-cs"/>
              </a:rPr>
              <a:t>R language</a:t>
            </a:r>
            <a:r>
              <a:rPr lang="en-IN" sz="1200" b="0" i="0" kern="1200" dirty="0">
                <a:solidFill>
                  <a:schemeClr val="tx1"/>
                </a:solidFill>
                <a:effectLst/>
                <a:latin typeface="+mn-lt"/>
                <a:ea typeface="+mn-ea"/>
                <a:cs typeface="+mn-cs"/>
              </a:rPr>
              <a:t> share has declined 2 year in a row, but less this year than in the previous year</a:t>
            </a:r>
          </a:p>
          <a:p>
            <a:pPr marL="0" indent="0">
              <a:buNone/>
            </a:pPr>
            <a:r>
              <a:rPr lang="en-IN" sz="1200" b="0" i="0" kern="1200" dirty="0">
                <a:solidFill>
                  <a:schemeClr val="tx1"/>
                </a:solidFill>
                <a:effectLst/>
                <a:latin typeface="+mn-lt"/>
                <a:ea typeface="+mn-ea"/>
                <a:cs typeface="+mn-cs"/>
              </a:rPr>
              <a:t>3. The shares for Deep Learning platforms </a:t>
            </a:r>
            <a:r>
              <a:rPr lang="en-IN" sz="1200" b="1" i="0" kern="1200" dirty="0" err="1">
                <a:solidFill>
                  <a:schemeClr val="tx1"/>
                </a:solidFill>
                <a:effectLst/>
                <a:latin typeface="+mn-lt"/>
                <a:ea typeface="+mn-ea"/>
                <a:cs typeface="+mn-cs"/>
              </a:rPr>
              <a:t>Tensorflow</a:t>
            </a:r>
            <a:r>
              <a:rPr lang="en-IN" sz="1200" b="0" i="0" kern="1200" dirty="0">
                <a:solidFill>
                  <a:schemeClr val="tx1"/>
                </a:solidFill>
                <a:effectLst/>
                <a:latin typeface="+mn-lt"/>
                <a:ea typeface="+mn-ea"/>
                <a:cs typeface="+mn-cs"/>
              </a:rPr>
              <a:t> and especially </a:t>
            </a:r>
            <a:r>
              <a:rPr lang="en-IN" sz="1200" b="1" i="0" kern="1200" dirty="0" err="1">
                <a:solidFill>
                  <a:schemeClr val="tx1"/>
                </a:solidFill>
                <a:effectLst/>
                <a:latin typeface="+mn-lt"/>
                <a:ea typeface="+mn-ea"/>
                <a:cs typeface="+mn-cs"/>
              </a:rPr>
              <a:t>Keras</a:t>
            </a:r>
            <a:r>
              <a:rPr lang="en-IN" sz="1200" b="0" i="0" kern="1200" dirty="0">
                <a:solidFill>
                  <a:schemeClr val="tx1"/>
                </a:solidFill>
                <a:effectLst/>
                <a:latin typeface="+mn-lt"/>
                <a:ea typeface="+mn-ea"/>
                <a:cs typeface="+mn-cs"/>
              </a:rPr>
              <a:t> have grown each year, reflecting the growing usage of Deep Learning in many applications</a:t>
            </a:r>
            <a:endParaRPr lang="en-IN" dirty="0"/>
          </a:p>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5</a:t>
            </a:fld>
            <a:endParaRPr lang="en-IN"/>
          </a:p>
        </p:txBody>
      </p:sp>
    </p:spTree>
    <p:extLst>
      <p:ext uri="{BB962C8B-B14F-4D97-AF65-F5344CB8AC3E}">
        <p14:creationId xmlns:p14="http://schemas.microsoft.com/office/powerpoint/2010/main" val="26470832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50</a:t>
            </a:fld>
            <a:endParaRPr lang="en-IN"/>
          </a:p>
        </p:txBody>
      </p:sp>
    </p:spTree>
    <p:extLst>
      <p:ext uri="{BB962C8B-B14F-4D97-AF65-F5344CB8AC3E}">
        <p14:creationId xmlns:p14="http://schemas.microsoft.com/office/powerpoint/2010/main" val="1776588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51</a:t>
            </a:fld>
            <a:endParaRPr lang="en-IN"/>
          </a:p>
        </p:txBody>
      </p:sp>
    </p:spTree>
    <p:extLst>
      <p:ext uri="{BB962C8B-B14F-4D97-AF65-F5344CB8AC3E}">
        <p14:creationId xmlns:p14="http://schemas.microsoft.com/office/powerpoint/2010/main" val="2323798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52</a:t>
            </a:fld>
            <a:endParaRPr lang="en-IN"/>
          </a:p>
        </p:txBody>
      </p:sp>
    </p:spTree>
    <p:extLst>
      <p:ext uri="{BB962C8B-B14F-4D97-AF65-F5344CB8AC3E}">
        <p14:creationId xmlns:p14="http://schemas.microsoft.com/office/powerpoint/2010/main" val="28218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53</a:t>
            </a:fld>
            <a:endParaRPr lang="en-IN"/>
          </a:p>
        </p:txBody>
      </p:sp>
    </p:spTree>
    <p:extLst>
      <p:ext uri="{BB962C8B-B14F-4D97-AF65-F5344CB8AC3E}">
        <p14:creationId xmlns:p14="http://schemas.microsoft.com/office/powerpoint/2010/main" val="9295092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54</a:t>
            </a:fld>
            <a:endParaRPr lang="en-IN"/>
          </a:p>
        </p:txBody>
      </p:sp>
    </p:spTree>
    <p:extLst>
      <p:ext uri="{BB962C8B-B14F-4D97-AF65-F5344CB8AC3E}">
        <p14:creationId xmlns:p14="http://schemas.microsoft.com/office/powerpoint/2010/main" val="3472291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55</a:t>
            </a:fld>
            <a:endParaRPr lang="en-IN"/>
          </a:p>
        </p:txBody>
      </p:sp>
    </p:spTree>
    <p:extLst>
      <p:ext uri="{BB962C8B-B14F-4D97-AF65-F5344CB8AC3E}">
        <p14:creationId xmlns:p14="http://schemas.microsoft.com/office/powerpoint/2010/main" val="2231523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56</a:t>
            </a:fld>
            <a:endParaRPr lang="en-IN"/>
          </a:p>
        </p:txBody>
      </p:sp>
    </p:spTree>
    <p:extLst>
      <p:ext uri="{BB962C8B-B14F-4D97-AF65-F5344CB8AC3E}">
        <p14:creationId xmlns:p14="http://schemas.microsoft.com/office/powerpoint/2010/main" val="1347428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57</a:t>
            </a:fld>
            <a:endParaRPr lang="en-IN"/>
          </a:p>
        </p:txBody>
      </p:sp>
    </p:spTree>
    <p:extLst>
      <p:ext uri="{BB962C8B-B14F-4D97-AF65-F5344CB8AC3E}">
        <p14:creationId xmlns:p14="http://schemas.microsoft.com/office/powerpoint/2010/main" val="934359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58</a:t>
            </a:fld>
            <a:endParaRPr lang="en-IN"/>
          </a:p>
        </p:txBody>
      </p:sp>
    </p:spTree>
    <p:extLst>
      <p:ext uri="{BB962C8B-B14F-4D97-AF65-F5344CB8AC3E}">
        <p14:creationId xmlns:p14="http://schemas.microsoft.com/office/powerpoint/2010/main" val="1664020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59</a:t>
            </a:fld>
            <a:endParaRPr lang="en-IN"/>
          </a:p>
        </p:txBody>
      </p:sp>
    </p:spTree>
    <p:extLst>
      <p:ext uri="{BB962C8B-B14F-4D97-AF65-F5344CB8AC3E}">
        <p14:creationId xmlns:p14="http://schemas.microsoft.com/office/powerpoint/2010/main" val="163614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IN" sz="1200" b="0" i="0" kern="1200" dirty="0">
                <a:solidFill>
                  <a:schemeClr val="tx1"/>
                </a:solidFill>
                <a:effectLst/>
                <a:latin typeface="+mn-lt"/>
                <a:ea typeface="+mn-ea"/>
                <a:cs typeface="+mn-cs"/>
              </a:rPr>
              <a:t>Python was licensed as open source.</a:t>
            </a:r>
            <a:r>
              <a:rPr lang="en-IN" sz="1200" b="0" i="0" kern="1200" baseline="0" dirty="0">
                <a:solidFill>
                  <a:schemeClr val="tx1"/>
                </a:solidFill>
                <a:effectLst/>
                <a:latin typeface="+mn-lt"/>
                <a:ea typeface="+mn-ea"/>
                <a:cs typeface="+mn-cs"/>
              </a:rPr>
              <a:t> </a:t>
            </a:r>
            <a:r>
              <a:rPr lang="en-IN" sz="1200" b="0" i="0" kern="1200" dirty="0">
                <a:solidFill>
                  <a:schemeClr val="tx1"/>
                </a:solidFill>
                <a:effectLst/>
                <a:latin typeface="+mn-lt"/>
                <a:ea typeface="+mn-ea"/>
                <a:cs typeface="+mn-cs"/>
              </a:rPr>
              <a:t>Thanks to its public and transparent development model, Python continues to improve and gain popularity. </a:t>
            </a:r>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6</a:t>
            </a:fld>
            <a:endParaRPr lang="en-IN"/>
          </a:p>
        </p:txBody>
      </p:sp>
    </p:spTree>
    <p:extLst>
      <p:ext uri="{BB962C8B-B14F-4D97-AF65-F5344CB8AC3E}">
        <p14:creationId xmlns:p14="http://schemas.microsoft.com/office/powerpoint/2010/main" val="34792346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60</a:t>
            </a:fld>
            <a:endParaRPr lang="en-IN"/>
          </a:p>
        </p:txBody>
      </p:sp>
    </p:spTree>
    <p:extLst>
      <p:ext uri="{BB962C8B-B14F-4D97-AF65-F5344CB8AC3E}">
        <p14:creationId xmlns:p14="http://schemas.microsoft.com/office/powerpoint/2010/main" val="7900596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61</a:t>
            </a:fld>
            <a:endParaRPr lang="en-IN"/>
          </a:p>
        </p:txBody>
      </p:sp>
    </p:spTree>
    <p:extLst>
      <p:ext uri="{BB962C8B-B14F-4D97-AF65-F5344CB8AC3E}">
        <p14:creationId xmlns:p14="http://schemas.microsoft.com/office/powerpoint/2010/main" val="1984497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62</a:t>
            </a:fld>
            <a:endParaRPr lang="en-IN"/>
          </a:p>
        </p:txBody>
      </p:sp>
    </p:spTree>
    <p:extLst>
      <p:ext uri="{BB962C8B-B14F-4D97-AF65-F5344CB8AC3E}">
        <p14:creationId xmlns:p14="http://schemas.microsoft.com/office/powerpoint/2010/main" val="16559023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63</a:t>
            </a:fld>
            <a:endParaRPr lang="en-IN"/>
          </a:p>
        </p:txBody>
      </p:sp>
    </p:spTree>
    <p:extLst>
      <p:ext uri="{BB962C8B-B14F-4D97-AF65-F5344CB8AC3E}">
        <p14:creationId xmlns:p14="http://schemas.microsoft.com/office/powerpoint/2010/main" val="859571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64</a:t>
            </a:fld>
            <a:endParaRPr lang="en-IN"/>
          </a:p>
        </p:txBody>
      </p:sp>
    </p:spTree>
    <p:extLst>
      <p:ext uri="{BB962C8B-B14F-4D97-AF65-F5344CB8AC3E}">
        <p14:creationId xmlns:p14="http://schemas.microsoft.com/office/powerpoint/2010/main" val="7226958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65</a:t>
            </a:fld>
            <a:endParaRPr lang="en-IN"/>
          </a:p>
        </p:txBody>
      </p:sp>
    </p:spTree>
    <p:extLst>
      <p:ext uri="{BB962C8B-B14F-4D97-AF65-F5344CB8AC3E}">
        <p14:creationId xmlns:p14="http://schemas.microsoft.com/office/powerpoint/2010/main" val="9415609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66</a:t>
            </a:fld>
            <a:endParaRPr lang="en-IN"/>
          </a:p>
        </p:txBody>
      </p:sp>
    </p:spTree>
    <p:extLst>
      <p:ext uri="{BB962C8B-B14F-4D97-AF65-F5344CB8AC3E}">
        <p14:creationId xmlns:p14="http://schemas.microsoft.com/office/powerpoint/2010/main" val="25209051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N" dirty="0"/>
              <a:t>Two basic modes:`</a:t>
            </a:r>
          </a:p>
          <a:p>
            <a:pPr lvl="0"/>
            <a:r>
              <a:rPr lang="en-IN" sz="2500" b="1" dirty="0"/>
              <a:t>Interactive</a:t>
            </a:r>
            <a:r>
              <a:rPr lang="en-IN" sz="2500" dirty="0"/>
              <a:t>: Quick way of writing and testing code. Interactive in nature and gives results on the fly.</a:t>
            </a:r>
          </a:p>
          <a:p>
            <a:pPr lvl="1"/>
            <a:r>
              <a:rPr lang="en-IN" sz="2400" dirty="0"/>
              <a:t>Interactive mode is recommended when some idea/result is to be quickly tested.</a:t>
            </a:r>
          </a:p>
          <a:p>
            <a:pPr lvl="0"/>
            <a:r>
              <a:rPr lang="en-IN" sz="2500" b="1" dirty="0"/>
              <a:t>Script</a:t>
            </a:r>
            <a:r>
              <a:rPr lang="en-IN" sz="2500" dirty="0"/>
              <a:t>: Write complete code just like in any other language. Run all or some part of the code.</a:t>
            </a:r>
          </a:p>
          <a:p>
            <a:pPr lvl="1"/>
            <a:r>
              <a:rPr lang="en-IN" sz="2400" dirty="0"/>
              <a:t>Code can be stored in scripts and run at a later time.</a:t>
            </a:r>
          </a:p>
          <a:p>
            <a:pPr lvl="0"/>
            <a:r>
              <a:rPr lang="en-IN" sz="2500" dirty="0"/>
              <a:t>Python scripts end with a .</a:t>
            </a:r>
            <a:r>
              <a:rPr lang="en-IN" sz="2500" dirty="0" err="1"/>
              <a:t>py</a:t>
            </a:r>
            <a:r>
              <a:rPr lang="en-IN" sz="2500" dirty="0"/>
              <a:t> extension</a:t>
            </a:r>
          </a:p>
          <a:p>
            <a:endParaRPr lang="en-IN" dirty="0"/>
          </a:p>
        </p:txBody>
      </p:sp>
      <p:sp>
        <p:nvSpPr>
          <p:cNvPr id="4" name="Slide Number Placeholder 3"/>
          <p:cNvSpPr>
            <a:spLocks noGrp="1"/>
          </p:cNvSpPr>
          <p:nvPr>
            <p:ph type="sldNum" sz="quarter" idx="10"/>
          </p:nvPr>
        </p:nvSpPr>
        <p:spPr/>
        <p:txBody>
          <a:bodyPr/>
          <a:lstStyle/>
          <a:p>
            <a:fld id="{4BD7F1AD-44C9-4B3A-9117-19195D96FBC6}" type="slidenum">
              <a:rPr lang="en-IN" smtClean="0"/>
              <a:t>67</a:t>
            </a:fld>
            <a:endParaRPr lang="en-IN"/>
          </a:p>
        </p:txBody>
      </p:sp>
    </p:spTree>
    <p:extLst>
      <p:ext uri="{BB962C8B-B14F-4D97-AF65-F5344CB8AC3E}">
        <p14:creationId xmlns:p14="http://schemas.microsoft.com/office/powerpoint/2010/main" val="3162661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7</a:t>
            </a:fld>
            <a:endParaRPr lang="en-IN"/>
          </a:p>
        </p:txBody>
      </p:sp>
    </p:spTree>
    <p:extLst>
      <p:ext uri="{BB962C8B-B14F-4D97-AF65-F5344CB8AC3E}">
        <p14:creationId xmlns:p14="http://schemas.microsoft.com/office/powerpoint/2010/main" val="1579564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Photo</a:t>
            </a:r>
            <a:r>
              <a:rPr lang="en-IN" baseline="0" dirty="0"/>
              <a:t> + vision &lt;- Simplicity</a:t>
            </a:r>
            <a:endParaRPr lang="en-IN" dirty="0"/>
          </a:p>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8</a:t>
            </a:fld>
            <a:endParaRPr lang="en-IN"/>
          </a:p>
        </p:txBody>
      </p:sp>
    </p:spTree>
    <p:extLst>
      <p:ext uri="{BB962C8B-B14F-4D97-AF65-F5344CB8AC3E}">
        <p14:creationId xmlns:p14="http://schemas.microsoft.com/office/powerpoint/2010/main" val="198999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Photo</a:t>
            </a:r>
            <a:r>
              <a:rPr lang="en-IN" baseline="0" dirty="0"/>
              <a:t> + vision &lt;- Simplicity</a:t>
            </a:r>
            <a:endParaRPr lang="en-IN" dirty="0"/>
          </a:p>
          <a:p>
            <a:endParaRPr lang="en-US" dirty="0"/>
          </a:p>
        </p:txBody>
      </p:sp>
      <p:sp>
        <p:nvSpPr>
          <p:cNvPr id="4" name="Slide Number Placeholder 3"/>
          <p:cNvSpPr>
            <a:spLocks noGrp="1"/>
          </p:cNvSpPr>
          <p:nvPr>
            <p:ph type="sldNum" sz="quarter" idx="10"/>
          </p:nvPr>
        </p:nvSpPr>
        <p:spPr/>
        <p:txBody>
          <a:bodyPr/>
          <a:lstStyle/>
          <a:p>
            <a:fld id="{4BD7F1AD-44C9-4B3A-9117-19195D96FBC6}" type="slidenum">
              <a:rPr lang="en-IN" smtClean="0"/>
              <a:t>9</a:t>
            </a:fld>
            <a:endParaRPr lang="en-IN"/>
          </a:p>
        </p:txBody>
      </p:sp>
    </p:spTree>
    <p:extLst>
      <p:ext uri="{BB962C8B-B14F-4D97-AF65-F5344CB8AC3E}">
        <p14:creationId xmlns:p14="http://schemas.microsoft.com/office/powerpoint/2010/main" val="376938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91772C0-410E-44B4-AC8D-311DC88D9AA4}"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3526568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91772C0-410E-44B4-AC8D-311DC88D9AA4}"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185958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91772C0-410E-44B4-AC8D-311DC88D9AA4}"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526769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91772C0-410E-44B4-AC8D-311DC88D9AA4}"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426829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1772C0-410E-44B4-AC8D-311DC88D9AA4}" type="datetimeFigureOut">
              <a:rPr lang="en-IN" smtClean="0"/>
              <a:t>07-06-2021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1174431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91772C0-410E-44B4-AC8D-311DC88D9AA4}"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943785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91772C0-410E-44B4-AC8D-311DC88D9AA4}" type="datetimeFigureOut">
              <a:rPr lang="en-IN" smtClean="0"/>
              <a:t>07-06-2021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1209554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91772C0-410E-44B4-AC8D-311DC88D9AA4}" type="datetimeFigureOut">
              <a:rPr lang="en-IN" smtClean="0"/>
              <a:t>07-06-2021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3303897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772C0-410E-44B4-AC8D-311DC88D9AA4}" type="datetimeFigureOut">
              <a:rPr lang="en-IN" smtClean="0"/>
              <a:t>07-06-2021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811543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1772C0-410E-44B4-AC8D-311DC88D9AA4}"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419961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1772C0-410E-44B4-AC8D-311DC88D9AA4}" type="datetimeFigureOut">
              <a:rPr lang="en-IN" smtClean="0"/>
              <a:t>07-06-2021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A6281C-C5E5-47BA-A0B5-E079D87C219D}" type="slidenum">
              <a:rPr lang="en-IN" smtClean="0"/>
              <a:t>‹#›</a:t>
            </a:fld>
            <a:endParaRPr lang="en-IN"/>
          </a:p>
        </p:txBody>
      </p:sp>
    </p:spTree>
    <p:extLst>
      <p:ext uri="{BB962C8B-B14F-4D97-AF65-F5344CB8AC3E}">
        <p14:creationId xmlns:p14="http://schemas.microsoft.com/office/powerpoint/2010/main" val="2592020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772C0-410E-44B4-AC8D-311DC88D9AA4}" type="datetimeFigureOut">
              <a:rPr lang="en-IN" smtClean="0"/>
              <a:t>07-06-2021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6281C-C5E5-47BA-A0B5-E079D87C219D}" type="slidenum">
              <a:rPr lang="en-IN" smtClean="0"/>
              <a:t>‹#›</a:t>
            </a:fld>
            <a:endParaRPr lang="en-IN"/>
          </a:p>
        </p:txBody>
      </p:sp>
    </p:spTree>
    <p:extLst>
      <p:ext uri="{BB962C8B-B14F-4D97-AF65-F5344CB8AC3E}">
        <p14:creationId xmlns:p14="http://schemas.microsoft.com/office/powerpoint/2010/main" val="3264832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5.tiff"/><Relationship Id="rId4" Type="http://schemas.openxmlformats.org/officeDocument/2006/relationships/image" Target="../media/image34.tiff"/></Relationships>
</file>

<file path=ppt/slides/_rels/slide1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tiff"/></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9.tiff"/><Relationship Id="rId4" Type="http://schemas.openxmlformats.org/officeDocument/2006/relationships/image" Target="../media/image37.tiff"/></Relationships>
</file>

<file path=ppt/slides/_rels/slide1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tiff"/></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7.tiff"/><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59.tiff"/><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6.tiff"/></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49.tiff"/></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49.tiff"/><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tiff"/><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71.tiff"/></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9.tiff"/><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5.png"/><Relationship Id="rId4" Type="http://schemas.openxmlformats.org/officeDocument/2006/relationships/image" Target="../media/image74.tiff"/></Relationships>
</file>

<file path=ppt/slides/_rels/slide3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9.tiff"/><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49.tiff"/></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84.png"/><Relationship Id="rId4" Type="http://schemas.openxmlformats.org/officeDocument/2006/relationships/image" Target="../media/image49.tiff"/></Relationships>
</file>

<file path=ppt/slides/_rels/slide4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49.tiff"/><Relationship Id="rId7"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92.tiff"/><Relationship Id="rId5" Type="http://schemas.openxmlformats.org/officeDocument/2006/relationships/image" Target="../media/image86.png"/><Relationship Id="rId10" Type="http://schemas.openxmlformats.org/officeDocument/2006/relationships/image" Target="../media/image91.tiff"/><Relationship Id="rId4" Type="http://schemas.openxmlformats.org/officeDocument/2006/relationships/image" Target="../media/image85.png"/><Relationship Id="rId9" Type="http://schemas.openxmlformats.org/officeDocument/2006/relationships/image" Target="../media/image90.pn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9.tiff"/><Relationship Id="rId7"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92.tiff"/><Relationship Id="rId5" Type="http://schemas.openxmlformats.org/officeDocument/2006/relationships/image" Target="../media/image94.png"/><Relationship Id="rId10" Type="http://schemas.openxmlformats.org/officeDocument/2006/relationships/image" Target="../media/image91.tiff"/><Relationship Id="rId4" Type="http://schemas.openxmlformats.org/officeDocument/2006/relationships/image" Target="../media/image93.png"/><Relationship Id="rId9"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9.tiff"/><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9.tiff"/><Relationship Id="rId7"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tiff"/><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108.png"/><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09.tif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9.tiff"/></Relationships>
</file>

<file path=ppt/slides/_rels/slide4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kdnuggets.com/2019/05/poll-top-data-science-machine-learning-platforms.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9.tiff"/><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15.tiff"/></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9.tiff"/></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9.tiff"/></Relationships>
</file>

<file path=ppt/slides/_rels/slide55.xml.rels><?xml version="1.0" encoding="UTF-8" standalone="yes"?>
<Relationships xmlns="http://schemas.openxmlformats.org/package/2006/relationships"><Relationship Id="rId3" Type="http://schemas.openxmlformats.org/officeDocument/2006/relationships/image" Target="../media/image118.tiff"/><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9.tiff"/><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monterail.com/blog/what-is-python-and-why-is-it-so-popula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122.png"/></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tiff"/></Relationships>
</file>

<file path=ppt/slides/_rels/slide66.xml.rels><?xml version="1.0" encoding="UTF-8" standalone="yes"?>
<Relationships xmlns="http://schemas.openxmlformats.org/package/2006/relationships"><Relationship Id="rId8" Type="http://schemas.openxmlformats.org/officeDocument/2006/relationships/image" Target="../media/image131.tiff"/><Relationship Id="rId3" Type="http://schemas.openxmlformats.org/officeDocument/2006/relationships/image" Target="../media/image126.tiff"/><Relationship Id="rId7" Type="http://schemas.openxmlformats.org/officeDocument/2006/relationships/image" Target="../media/image130.tiff"/><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29.tiff"/><Relationship Id="rId5" Type="http://schemas.openxmlformats.org/officeDocument/2006/relationships/image" Target="../media/image128.tiff"/><Relationship Id="rId4" Type="http://schemas.openxmlformats.org/officeDocument/2006/relationships/image" Target="../media/image127.tiff"/><Relationship Id="rId9" Type="http://schemas.openxmlformats.org/officeDocument/2006/relationships/hyperlink" Target="https://learnpythonthehardway.org/book/"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33.tif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victoriousdigital.in/python-the-next-level-of-programming-languag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pythonforbeginners123.wordpress.com/part-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555" y="2583676"/>
            <a:ext cx="1849268" cy="18492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Slide Number Placeholder 30"/>
          <p:cNvSpPr>
            <a:spLocks noGrp="1"/>
          </p:cNvSpPr>
          <p:nvPr>
            <p:ph type="sldNum" sz="quarter" idx="12"/>
          </p:nvPr>
        </p:nvSpPr>
        <p:spPr>
          <a:xfrm>
            <a:off x="8610600" y="6356350"/>
            <a:ext cx="2743200" cy="365125"/>
          </a:xfrm>
        </p:spPr>
        <p:txBody>
          <a:bodyPr/>
          <a:lstStyle/>
          <a:p>
            <a:fld id="{D0507B54-C26E-4ADE-BCFD-B8563F47FD35}" type="slidenum">
              <a:rPr lang="en-IN" smtClean="0"/>
              <a:t>1</a:t>
            </a:fld>
            <a:endParaRPr lang="en-IN"/>
          </a:p>
        </p:txBody>
      </p:sp>
      <p:grpSp>
        <p:nvGrpSpPr>
          <p:cNvPr id="10" name="Group 9"/>
          <p:cNvGrpSpPr/>
          <p:nvPr/>
        </p:nvGrpSpPr>
        <p:grpSpPr>
          <a:xfrm>
            <a:off x="2543157" y="2591131"/>
            <a:ext cx="9648843" cy="2199356"/>
            <a:chOff x="2543157" y="3144581"/>
            <a:chExt cx="9648843" cy="2199356"/>
          </a:xfrm>
        </p:grpSpPr>
        <p:sp>
          <p:nvSpPr>
            <p:cNvPr id="11" name="Title 1"/>
            <p:cNvSpPr txBox="1">
              <a:spLocks/>
            </p:cNvSpPr>
            <p:nvPr/>
          </p:nvSpPr>
          <p:spPr>
            <a:xfrm>
              <a:off x="2701356" y="4743809"/>
              <a:ext cx="4072467" cy="60012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IN" sz="2800" spc="0" dirty="0">
                  <a:solidFill>
                    <a:srgbClr val="696969"/>
                  </a:solidFill>
                  <a:latin typeface="+mn-lt"/>
                  <a:ea typeface="Source Sans Pro" charset="0"/>
                  <a:cs typeface="Source Sans Pro" charset="0"/>
                </a:rPr>
                <a:t>How to tame it</a:t>
              </a:r>
            </a:p>
          </p:txBody>
        </p:sp>
        <p:grpSp>
          <p:nvGrpSpPr>
            <p:cNvPr id="7" name="Group 6"/>
            <p:cNvGrpSpPr/>
            <p:nvPr/>
          </p:nvGrpSpPr>
          <p:grpSpPr>
            <a:xfrm>
              <a:off x="2543157" y="4016454"/>
              <a:ext cx="9648843" cy="90612"/>
              <a:chOff x="1438976" y="3578139"/>
              <a:chExt cx="9648843" cy="90612"/>
            </a:xfrm>
            <a:solidFill>
              <a:srgbClr val="B92025"/>
            </a:solidFill>
          </p:grpSpPr>
          <p:cxnSp>
            <p:nvCxnSpPr>
              <p:cNvPr id="9" name="Straight Connector 8"/>
              <p:cNvCxnSpPr/>
              <p:nvPr/>
            </p:nvCxnSpPr>
            <p:spPr>
              <a:xfrm>
                <a:off x="1529588" y="3623445"/>
                <a:ext cx="9558231" cy="0"/>
              </a:xfrm>
              <a:prstGeom prst="line">
                <a:avLst/>
              </a:prstGeom>
              <a:grpFill/>
              <a:ln>
                <a:solidFill>
                  <a:srgbClr val="3BBBBD"/>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438976"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61E56"/>
                  </a:solidFill>
                </a:endParaRPr>
              </a:p>
            </p:txBody>
          </p:sp>
        </p:grpSp>
        <p:sp>
          <p:nvSpPr>
            <p:cNvPr id="13" name="Rectangle 12"/>
            <p:cNvSpPr/>
            <p:nvPr/>
          </p:nvSpPr>
          <p:spPr>
            <a:xfrm>
              <a:off x="2677293" y="3144581"/>
              <a:ext cx="7266111" cy="923330"/>
            </a:xfrm>
            <a:prstGeom prst="rect">
              <a:avLst/>
            </a:prstGeom>
            <a:noFill/>
          </p:spPr>
          <p:txBody>
            <a:bodyPr wrap="square" rtlCol="0">
              <a:spAutoFit/>
            </a:bodyPr>
            <a:lstStyle/>
            <a:p>
              <a:r>
                <a:rPr lang="en-US" sz="5400" b="1" dirty="0">
                  <a:solidFill>
                    <a:srgbClr val="696969"/>
                  </a:solidFill>
                  <a:ea typeface="FreeSet" charset="0"/>
                  <a:cs typeface="FreeSet" charset="0"/>
                </a:rPr>
                <a:t>Python</a:t>
              </a:r>
            </a:p>
          </p:txBody>
        </p:sp>
        <p:sp>
          <p:nvSpPr>
            <p:cNvPr id="14" name="TextBox 13"/>
            <p:cNvSpPr txBox="1"/>
            <p:nvPr/>
          </p:nvSpPr>
          <p:spPr>
            <a:xfrm>
              <a:off x="2677293" y="4229373"/>
              <a:ext cx="7674326" cy="584775"/>
            </a:xfrm>
            <a:prstGeom prst="rect">
              <a:avLst/>
            </a:prstGeom>
            <a:noFill/>
          </p:spPr>
          <p:txBody>
            <a:bodyPr wrap="square" rtlCol="0">
              <a:spAutoFit/>
            </a:bodyPr>
            <a:lstStyle/>
            <a:p>
              <a:r>
                <a:rPr lang="en-US" sz="3200" b="1" spc="100" dirty="0">
                  <a:solidFill>
                    <a:srgbClr val="3BBBBD"/>
                  </a:solidFill>
                  <a:ea typeface="FreeSet" charset="0"/>
                  <a:cs typeface="FreeSet" charset="0"/>
                </a:rPr>
                <a:t>Programming Language</a:t>
              </a:r>
            </a:p>
          </p:txBody>
        </p:sp>
      </p:grpSp>
    </p:spTree>
    <p:extLst>
      <p:ext uri="{BB962C8B-B14F-4D97-AF65-F5344CB8AC3E}">
        <p14:creationId xmlns:p14="http://schemas.microsoft.com/office/powerpoint/2010/main" val="2988117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Where is Python used?</a:t>
            </a:r>
          </a:p>
        </p:txBody>
      </p:sp>
      <p:cxnSp>
        <p:nvCxnSpPr>
          <p:cNvPr id="34" name="Straight Connector 33"/>
          <p:cNvCxnSpPr/>
          <p:nvPr/>
        </p:nvCxnSpPr>
        <p:spPr>
          <a:xfrm>
            <a:off x="587829" y="1306429"/>
            <a:ext cx="11604171" cy="0"/>
          </a:xfrm>
          <a:prstGeom prst="line">
            <a:avLst/>
          </a:prstGeom>
          <a:ln>
            <a:solidFill>
              <a:srgbClr val="4CC1B7"/>
            </a:solidFill>
            <a:headEnd type="ova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2104232" y="2148697"/>
            <a:ext cx="8119205" cy="3452233"/>
            <a:chOff x="1882499" y="2148697"/>
            <a:chExt cx="8119205" cy="3452233"/>
          </a:xfrm>
        </p:grpSpPr>
        <p:grpSp>
          <p:nvGrpSpPr>
            <p:cNvPr id="8" name="Group 7"/>
            <p:cNvGrpSpPr/>
            <p:nvPr/>
          </p:nvGrpSpPr>
          <p:grpSpPr>
            <a:xfrm>
              <a:off x="1882499" y="4363137"/>
              <a:ext cx="3428396" cy="1237792"/>
              <a:chOff x="2169199" y="4200023"/>
              <a:chExt cx="3428396" cy="1237792"/>
            </a:xfrm>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199" y="4200023"/>
                <a:ext cx="1237792" cy="12377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9" name="TextBox 18"/>
              <p:cNvSpPr txBox="1"/>
              <p:nvPr/>
            </p:nvSpPr>
            <p:spPr>
              <a:xfrm>
                <a:off x="3541373" y="4401998"/>
                <a:ext cx="2056222" cy="707886"/>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Web Development</a:t>
                </a:r>
              </a:p>
            </p:txBody>
          </p:sp>
        </p:grpSp>
        <p:grpSp>
          <p:nvGrpSpPr>
            <p:cNvPr id="9" name="Group 8"/>
            <p:cNvGrpSpPr/>
            <p:nvPr/>
          </p:nvGrpSpPr>
          <p:grpSpPr>
            <a:xfrm>
              <a:off x="1883142" y="2148697"/>
              <a:ext cx="2830737" cy="1251440"/>
              <a:chOff x="813466" y="2136042"/>
              <a:chExt cx="2830737" cy="1251440"/>
            </a:xfrm>
          </p:grpSpPr>
          <p:sp>
            <p:nvSpPr>
              <p:cNvPr id="16" name="TextBox 15"/>
              <p:cNvSpPr txBox="1"/>
              <p:nvPr/>
            </p:nvSpPr>
            <p:spPr>
              <a:xfrm>
                <a:off x="2157387" y="2339439"/>
                <a:ext cx="1486816" cy="707886"/>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Web Scraping</a:t>
                </a: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3466" y="2136042"/>
                <a:ext cx="1243714" cy="1237792"/>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0731" y="2149690"/>
                <a:ext cx="1243714" cy="12377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0" name="Group 9"/>
            <p:cNvGrpSpPr/>
            <p:nvPr/>
          </p:nvGrpSpPr>
          <p:grpSpPr>
            <a:xfrm>
              <a:off x="7083697" y="2148697"/>
              <a:ext cx="2626846" cy="1251440"/>
              <a:chOff x="5258174" y="2073467"/>
              <a:chExt cx="2626846" cy="1251440"/>
            </a:xfrm>
          </p:grpSpPr>
          <p:sp>
            <p:nvSpPr>
              <p:cNvPr id="14" name="TextBox 13"/>
              <p:cNvSpPr txBox="1"/>
              <p:nvPr/>
            </p:nvSpPr>
            <p:spPr>
              <a:xfrm>
                <a:off x="6501888" y="2461530"/>
                <a:ext cx="1383132"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Testing</a:t>
                </a:r>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8174" y="2073467"/>
                <a:ext cx="1243714" cy="1237792"/>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75439" y="2087115"/>
                <a:ext cx="1243714" cy="12377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1" name="Group 10"/>
            <p:cNvGrpSpPr/>
            <p:nvPr/>
          </p:nvGrpSpPr>
          <p:grpSpPr>
            <a:xfrm>
              <a:off x="7083054" y="4363138"/>
              <a:ext cx="2918650" cy="1237792"/>
              <a:chOff x="7238533" y="4198600"/>
              <a:chExt cx="2918650" cy="1237792"/>
            </a:xfrm>
          </p:grpSpPr>
          <p:sp>
            <p:nvSpPr>
              <p:cNvPr id="12" name="TextBox 11"/>
              <p:cNvSpPr txBox="1"/>
              <p:nvPr/>
            </p:nvSpPr>
            <p:spPr>
              <a:xfrm>
                <a:off x="8610707" y="4401997"/>
                <a:ext cx="1546476" cy="707886"/>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Analysis</a:t>
                </a:r>
              </a:p>
            </p:txBody>
          </p:sp>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38533" y="4198600"/>
                <a:ext cx="1237792" cy="12377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spTree>
    <p:extLst>
      <p:ext uri="{BB962C8B-B14F-4D97-AF65-F5344CB8AC3E}">
        <p14:creationId xmlns:p14="http://schemas.microsoft.com/office/powerpoint/2010/main" val="1730364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Python 2.x Or Python 3.x</a:t>
            </a:r>
          </a:p>
        </p:txBody>
      </p:sp>
      <p:cxnSp>
        <p:nvCxnSpPr>
          <p:cNvPr id="21" name="Straight Connector 20"/>
          <p:cNvCxnSpPr/>
          <p:nvPr/>
        </p:nvCxnSpPr>
        <p:spPr>
          <a:xfrm>
            <a:off x="587829" y="1301681"/>
            <a:ext cx="11604171" cy="0"/>
          </a:xfrm>
          <a:prstGeom prst="line">
            <a:avLst/>
          </a:prstGeom>
          <a:ln>
            <a:solidFill>
              <a:srgbClr val="4CC1B7"/>
            </a:solidFill>
            <a:head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362350" y="2970644"/>
            <a:ext cx="9581919" cy="1484856"/>
            <a:chOff x="1362350" y="2970644"/>
            <a:chExt cx="9581919" cy="1484856"/>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9669" y="2975568"/>
              <a:ext cx="1479932" cy="14799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p:cNvGrpSpPr/>
            <p:nvPr/>
          </p:nvGrpSpPr>
          <p:grpSpPr>
            <a:xfrm>
              <a:off x="1362350" y="2970644"/>
              <a:ext cx="9581919" cy="1479932"/>
              <a:chOff x="895836" y="2970644"/>
              <a:chExt cx="9581919" cy="1479932"/>
            </a:xfrm>
          </p:grpSpPr>
          <p:sp>
            <p:nvSpPr>
              <p:cNvPr id="42" name="TextBox 41"/>
              <p:cNvSpPr txBox="1"/>
              <p:nvPr/>
            </p:nvSpPr>
            <p:spPr>
              <a:xfrm>
                <a:off x="7713087" y="3115370"/>
                <a:ext cx="2764668" cy="1200329"/>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sz="2400" b="1" dirty="0">
                    <a:latin typeface="+mn-lt"/>
                  </a:rPr>
                  <a:t>Python 3.x </a:t>
                </a:r>
              </a:p>
              <a:p>
                <a:pPr algn="ctr"/>
                <a:r>
                  <a:rPr lang="en-IN" sz="2400" b="1" dirty="0">
                    <a:solidFill>
                      <a:srgbClr val="3AB4A6"/>
                    </a:solidFill>
                    <a:latin typeface="+mn-lt"/>
                  </a:rPr>
                  <a:t>present and future</a:t>
                </a:r>
                <a:r>
                  <a:rPr lang="en-IN" sz="2400" b="1" dirty="0">
                    <a:latin typeface="+mn-lt"/>
                  </a:rPr>
                  <a:t> of the language</a:t>
                </a:r>
              </a:p>
            </p:txBody>
          </p:sp>
          <p:sp>
            <p:nvSpPr>
              <p:cNvPr id="8" name="TextBox 7"/>
              <p:cNvSpPr txBox="1"/>
              <p:nvPr/>
            </p:nvSpPr>
            <p:spPr>
              <a:xfrm>
                <a:off x="4588718" y="3199135"/>
                <a:ext cx="779764" cy="769441"/>
              </a:xfrm>
              <a:prstGeom prst="rect">
                <a:avLst/>
              </a:prstGeom>
              <a:noFill/>
            </p:spPr>
            <p:txBody>
              <a:bodyPr wrap="none" rtlCol="0">
                <a:spAutoFit/>
              </a:bodyPr>
              <a:lstStyle/>
              <a:p>
                <a:pPr algn="ctr"/>
                <a:r>
                  <a:rPr lang="en-US" sz="4400" b="1" dirty="0">
                    <a:ea typeface="Source Sans Pro Semibold" charset="0"/>
                    <a:cs typeface="Source Sans Pro Semibold" charset="0"/>
                  </a:rPr>
                  <a:t>VS</a:t>
                </a:r>
              </a:p>
            </p:txBody>
          </p:sp>
          <p:grpSp>
            <p:nvGrpSpPr>
              <p:cNvPr id="5" name="Group 4"/>
              <p:cNvGrpSpPr/>
              <p:nvPr/>
            </p:nvGrpSpPr>
            <p:grpSpPr>
              <a:xfrm>
                <a:off x="895836" y="2970644"/>
                <a:ext cx="3177219" cy="1479932"/>
                <a:chOff x="2045295" y="2967001"/>
                <a:chExt cx="3177219" cy="1479932"/>
              </a:xfrm>
            </p:grpSpPr>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45295" y="2967001"/>
                  <a:ext cx="1479932" cy="14799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3"/>
                <p:cNvSpPr/>
                <p:nvPr/>
              </p:nvSpPr>
              <p:spPr>
                <a:xfrm>
                  <a:off x="3618485" y="3296397"/>
                  <a:ext cx="1604029" cy="861774"/>
                </a:xfrm>
                <a:prstGeom prst="rect">
                  <a:avLst/>
                </a:prstGeom>
              </p:spPr>
              <p:txBody>
                <a:bodyPr wrap="none">
                  <a:spAutoFit/>
                </a:bodyPr>
                <a:lstStyle/>
                <a:p>
                  <a:pPr algn="ctr"/>
                  <a:r>
                    <a:rPr lang="en-IN" sz="2400" b="1" dirty="0">
                      <a:ea typeface="Source Sans Pro" charset="0"/>
                      <a:cs typeface="Source Sans Pro" charset="0"/>
                    </a:rPr>
                    <a:t>Python 2.x</a:t>
                  </a:r>
                </a:p>
                <a:p>
                  <a:pPr algn="ctr"/>
                  <a:r>
                    <a:rPr lang="en-IN" sz="2400" b="1" dirty="0">
                      <a:solidFill>
                        <a:srgbClr val="3AB4A6"/>
                      </a:solidFill>
                      <a:ea typeface="Source Sans Pro" charset="0"/>
                      <a:cs typeface="Source Sans Pro" charset="0"/>
                    </a:rPr>
                    <a:t>legacy</a:t>
                  </a:r>
                  <a:endParaRPr lang="en-US" sz="2400" b="1" dirty="0">
                    <a:solidFill>
                      <a:srgbClr val="3AB4A6"/>
                    </a:solidFill>
                    <a:ea typeface="Source Sans Pro" charset="0"/>
                    <a:cs typeface="Source Sans Pro" charset="0"/>
                  </a:endParaRPr>
                </a:p>
              </p:txBody>
            </p:sp>
          </p:grpSp>
        </p:grpSp>
      </p:grpSp>
    </p:spTree>
    <p:extLst>
      <p:ext uri="{BB962C8B-B14F-4D97-AF65-F5344CB8AC3E}">
        <p14:creationId xmlns:p14="http://schemas.microsoft.com/office/powerpoint/2010/main" val="223741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alphaModFix amt="61000"/>
            <a:extLst>
              <a:ext uri="{28A0092B-C50C-407E-A947-70E740481C1C}">
                <a14:useLocalDpi xmlns:a14="http://schemas.microsoft.com/office/drawing/2010/main"/>
              </a:ext>
            </a:extLst>
          </a:blip>
          <a:srcRect/>
          <a:stretch/>
        </p:blipFill>
        <p:spPr>
          <a:xfrm>
            <a:off x="7660566" y="5148717"/>
            <a:ext cx="2776942" cy="918072"/>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Setting up Python</a:t>
            </a:r>
          </a:p>
        </p:txBody>
      </p:sp>
      <p:cxnSp>
        <p:nvCxnSpPr>
          <p:cNvPr id="15" name="Straight Connector 14"/>
          <p:cNvCxnSpPr/>
          <p:nvPr/>
        </p:nvCxnSpPr>
        <p:spPr>
          <a:xfrm>
            <a:off x="587829" y="1306429"/>
            <a:ext cx="11604171" cy="0"/>
          </a:xfrm>
          <a:prstGeom prst="line">
            <a:avLst/>
          </a:prstGeom>
          <a:ln>
            <a:solidFill>
              <a:srgbClr val="4CC1B7"/>
            </a:solidFill>
            <a:headEnd type="ova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318879" y="1881340"/>
            <a:ext cx="8474981" cy="3829986"/>
            <a:chOff x="2757941" y="1733040"/>
            <a:chExt cx="8474981" cy="3829986"/>
          </a:xfrm>
        </p:grpSpPr>
        <p:grpSp>
          <p:nvGrpSpPr>
            <p:cNvPr id="11" name="Group 10"/>
            <p:cNvGrpSpPr/>
            <p:nvPr/>
          </p:nvGrpSpPr>
          <p:grpSpPr>
            <a:xfrm>
              <a:off x="2757941" y="1853360"/>
              <a:ext cx="6676118" cy="3464220"/>
              <a:chOff x="2757941" y="1656137"/>
              <a:chExt cx="6676118" cy="3464220"/>
            </a:xfrm>
          </p:grpSpPr>
          <p:grpSp>
            <p:nvGrpSpPr>
              <p:cNvPr id="10" name="Group 9"/>
              <p:cNvGrpSpPr/>
              <p:nvPr/>
            </p:nvGrpSpPr>
            <p:grpSpPr>
              <a:xfrm>
                <a:off x="4786197" y="2205099"/>
                <a:ext cx="2619606" cy="2915258"/>
                <a:chOff x="4786197" y="1559642"/>
                <a:chExt cx="2619606" cy="2915258"/>
              </a:xfrm>
            </p:grpSpPr>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6197" y="3168028"/>
                  <a:ext cx="2619606" cy="1306872"/>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21377" y="1559642"/>
                  <a:ext cx="1149246" cy="1149246"/>
                </a:xfrm>
                <a:prstGeom prst="rect">
                  <a:avLst/>
                </a:prstGeom>
              </p:spPr>
            </p:pic>
          </p:grpSp>
          <p:sp>
            <p:nvSpPr>
              <p:cNvPr id="16" name="TextBox 15"/>
              <p:cNvSpPr txBox="1"/>
              <p:nvPr/>
            </p:nvSpPr>
            <p:spPr>
              <a:xfrm>
                <a:off x="2757941" y="1656137"/>
                <a:ext cx="6676118" cy="514115"/>
              </a:xfrm>
              <a:prstGeom prst="rect">
                <a:avLst/>
              </a:prstGeom>
              <a:noFill/>
            </p:spPr>
            <p:txBody>
              <a:bodyPr wrap="square" rtlCol="0">
                <a:spAutoFit/>
              </a:bodyPr>
              <a:lstStyle/>
              <a:p>
                <a:pPr algn="ctr">
                  <a:lnSpc>
                    <a:spcPts val="3400"/>
                  </a:lnSpc>
                </a:pPr>
                <a:r>
                  <a:rPr lang="en-IN" sz="2400" b="1" dirty="0">
                    <a:ea typeface="Source Sans Pro" charset="0"/>
                    <a:cs typeface="Source Sans Pro" charset="0"/>
                  </a:rPr>
                  <a:t>Install Python using Anaconda</a:t>
                </a:r>
              </a:p>
            </p:txBody>
          </p:sp>
        </p:grpSp>
        <p:pic>
          <p:nvPicPr>
            <p:cNvPr id="3" name="Picture 2"/>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43968" y="1733040"/>
              <a:ext cx="2388954" cy="3829986"/>
            </a:xfrm>
            <a:prstGeom prst="rect">
              <a:avLst/>
            </a:prstGeom>
          </p:spPr>
        </p:pic>
      </p:grpSp>
    </p:spTree>
    <p:extLst>
      <p:ext uri="{BB962C8B-B14F-4D97-AF65-F5344CB8AC3E}">
        <p14:creationId xmlns:p14="http://schemas.microsoft.com/office/powerpoint/2010/main" val="2595677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Anaconda Navigator</a:t>
            </a:r>
          </a:p>
        </p:txBody>
      </p:sp>
      <p:pic>
        <p:nvPicPr>
          <p:cNvPr id="4" name="Picture 3"/>
          <p:cNvPicPr>
            <a:picLocks noChangeAspect="1"/>
          </p:cNvPicPr>
          <p:nvPr/>
        </p:nvPicPr>
        <p:blipFill>
          <a:blip r:embed="rId3"/>
          <a:stretch>
            <a:fillRect/>
          </a:stretch>
        </p:blipFill>
        <p:spPr>
          <a:xfrm>
            <a:off x="1559859" y="1499561"/>
            <a:ext cx="9072282" cy="5103158"/>
          </a:xfrm>
          <a:prstGeom prst="rect">
            <a:avLst/>
          </a:prstGeom>
        </p:spPr>
        <p:style>
          <a:lnRef idx="1">
            <a:schemeClr val="dk1"/>
          </a:lnRef>
          <a:fillRef idx="2">
            <a:schemeClr val="dk1"/>
          </a:fillRef>
          <a:effectRef idx="1">
            <a:schemeClr val="dk1"/>
          </a:effectRef>
          <a:fontRef idx="minor">
            <a:schemeClr val="dk1"/>
          </a:fontRef>
        </p:style>
      </p:pic>
      <p:cxnSp>
        <p:nvCxnSpPr>
          <p:cNvPr id="9" name="Straight Connector 8"/>
          <p:cNvCxnSpPr/>
          <p:nvPr/>
        </p:nvCxnSpPr>
        <p:spPr>
          <a:xfrm>
            <a:off x="587829" y="1306429"/>
            <a:ext cx="11604171" cy="0"/>
          </a:xfrm>
          <a:prstGeom prst="line">
            <a:avLst/>
          </a:prstGeom>
          <a:ln>
            <a:solidFill>
              <a:srgbClr val="4CC1B7"/>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079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Anaconda</a:t>
            </a:r>
          </a:p>
        </p:txBody>
      </p:sp>
      <p:sp>
        <p:nvSpPr>
          <p:cNvPr id="54" name="TextBox 53"/>
          <p:cNvSpPr txBox="1"/>
          <p:nvPr/>
        </p:nvSpPr>
        <p:spPr>
          <a:xfrm>
            <a:off x="1609920" y="1448957"/>
            <a:ext cx="8384333" cy="528350"/>
          </a:xfrm>
          <a:prstGeom prst="rect">
            <a:avLst/>
          </a:prstGeom>
          <a:noFill/>
        </p:spPr>
        <p:txBody>
          <a:bodyPr wrap="square" rtlCol="0">
            <a:spAutoFit/>
          </a:bodyPr>
          <a:lstStyle/>
          <a:p>
            <a:pPr algn="ctr">
              <a:lnSpc>
                <a:spcPts val="3400"/>
              </a:lnSpc>
            </a:pPr>
            <a:r>
              <a:rPr lang="en-IN" sz="2400" b="1" dirty="0">
                <a:ea typeface="Source Sans Pro Semibold" charset="0"/>
                <a:cs typeface="Source Sans Pro Semibold" charset="0"/>
              </a:rPr>
              <a:t>Data Science platform powered by Python</a:t>
            </a:r>
          </a:p>
        </p:txBody>
      </p:sp>
      <p:grpSp>
        <p:nvGrpSpPr>
          <p:cNvPr id="3" name="Group 2"/>
          <p:cNvGrpSpPr/>
          <p:nvPr/>
        </p:nvGrpSpPr>
        <p:grpSpPr>
          <a:xfrm>
            <a:off x="948137" y="2190368"/>
            <a:ext cx="10295727" cy="4151570"/>
            <a:chOff x="1438236" y="2190368"/>
            <a:chExt cx="10295727" cy="4151570"/>
          </a:xfrm>
        </p:grpSpPr>
        <p:cxnSp>
          <p:nvCxnSpPr>
            <p:cNvPr id="16" name="Straight Connector 15"/>
            <p:cNvCxnSpPr/>
            <p:nvPr/>
          </p:nvCxnSpPr>
          <p:spPr>
            <a:xfrm>
              <a:off x="3055192" y="4167478"/>
              <a:ext cx="1154906" cy="1244250"/>
            </a:xfrm>
            <a:prstGeom prst="line">
              <a:avLst/>
            </a:prstGeom>
            <a:ln w="12700">
              <a:solidFill>
                <a:srgbClr val="4CC1B7"/>
              </a:solidFill>
              <a:tailEnd type="ova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14134" y="3594694"/>
              <a:ext cx="1177790" cy="1159734"/>
            </a:xfrm>
            <a:prstGeom prst="rect">
              <a:avLst/>
            </a:prstGeom>
          </p:spPr>
          <p:style>
            <a:lnRef idx="2">
              <a:schemeClr val="accent1"/>
            </a:lnRef>
            <a:fillRef idx="1">
              <a:schemeClr val="lt1"/>
            </a:fillRef>
            <a:effectRef idx="0">
              <a:schemeClr val="accent1"/>
            </a:effectRef>
            <a:fontRef idx="minor">
              <a:schemeClr val="dk1"/>
            </a:fontRef>
          </p:style>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64536" y="2223639"/>
              <a:ext cx="1442350" cy="1442350"/>
            </a:xfrm>
            <a:prstGeom prst="rect">
              <a:avLst/>
            </a:prstGeom>
          </p:spPr>
          <p:style>
            <a:lnRef idx="2">
              <a:schemeClr val="accent1"/>
            </a:lnRef>
            <a:fillRef idx="1">
              <a:schemeClr val="lt1"/>
            </a:fillRef>
            <a:effectRef idx="0">
              <a:schemeClr val="accent1"/>
            </a:effectRef>
            <a:fontRef idx="minor">
              <a:schemeClr val="dk1"/>
            </a:fontRef>
          </p:style>
        </p:pic>
        <p:pic>
          <p:nvPicPr>
            <p:cNvPr id="7" name="Picture 6"/>
            <p:cNvPicPr>
              <a:picLocks noChangeAspect="1"/>
            </p:cNvPicPr>
            <p:nvPr/>
          </p:nvPicPr>
          <p:blipFill>
            <a:blip r:embed="rId5"/>
            <a:stretch>
              <a:fillRect/>
            </a:stretch>
          </p:blipFill>
          <p:spPr>
            <a:xfrm>
              <a:off x="4558013" y="4767054"/>
              <a:ext cx="1574884" cy="1574884"/>
            </a:xfrm>
            <a:prstGeom prst="rect">
              <a:avLst/>
            </a:prstGeom>
          </p:spPr>
          <p:style>
            <a:lnRef idx="2">
              <a:schemeClr val="accent1"/>
            </a:lnRef>
            <a:fillRef idx="1">
              <a:schemeClr val="lt1"/>
            </a:fillRef>
            <a:effectRef idx="0">
              <a:schemeClr val="accent1"/>
            </a:effectRef>
            <a:fontRef idx="minor">
              <a:schemeClr val="dk1"/>
            </a:fontRef>
          </p:style>
        </p:pic>
        <p:cxnSp>
          <p:nvCxnSpPr>
            <p:cNvPr id="11" name="Straight Connector 10"/>
            <p:cNvCxnSpPr/>
            <p:nvPr/>
          </p:nvCxnSpPr>
          <p:spPr>
            <a:xfrm flipV="1">
              <a:off x="3055192" y="2951384"/>
              <a:ext cx="1158371" cy="1216094"/>
            </a:xfrm>
            <a:prstGeom prst="line">
              <a:avLst/>
            </a:prstGeom>
            <a:ln w="12700">
              <a:solidFill>
                <a:srgbClr val="4CC1B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438236" y="4789603"/>
              <a:ext cx="1250983" cy="400110"/>
            </a:xfrm>
            <a:prstGeom prst="rect">
              <a:avLst/>
            </a:prstGeom>
            <a:noFill/>
          </p:spPr>
          <p:txBody>
            <a:bodyPr wrap="none" rtlCol="0">
              <a:spAutoFit/>
            </a:bodyPr>
            <a:lstStyle/>
            <a:p>
              <a:r>
                <a:rPr lang="en-US" sz="2000" b="1" dirty="0">
                  <a:ea typeface="Source Sans Pro" charset="0"/>
                  <a:cs typeface="Source Sans Pro" charset="0"/>
                </a:rPr>
                <a:t>Anaconda</a:t>
              </a:r>
            </a:p>
          </p:txBody>
        </p:sp>
        <p:cxnSp>
          <p:nvCxnSpPr>
            <p:cNvPr id="41" name="Straight Connector 40"/>
            <p:cNvCxnSpPr/>
            <p:nvPr/>
          </p:nvCxnSpPr>
          <p:spPr>
            <a:xfrm>
              <a:off x="6370154" y="2939717"/>
              <a:ext cx="1415249" cy="0"/>
            </a:xfrm>
            <a:prstGeom prst="line">
              <a:avLst/>
            </a:prstGeom>
            <a:ln w="12700">
              <a:solidFill>
                <a:srgbClr val="4CC1B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022660" y="2190368"/>
              <a:ext cx="3711303" cy="1323439"/>
            </a:xfrm>
            <a:prstGeom prst="rect">
              <a:avLst/>
            </a:prstGeom>
            <a:noFill/>
          </p:spPr>
          <p:txBody>
            <a:bodyPr wrap="square" rtlCol="0">
              <a:spAutoFit/>
            </a:bodyPr>
            <a:lstStyle/>
            <a:p>
              <a:pPr lvl="0" algn="ctr"/>
              <a:r>
                <a:rPr lang="en-IN" sz="2000" b="1" dirty="0">
                  <a:ea typeface="Source Sans Pro Semibold" charset="0"/>
                  <a:cs typeface="Source Sans Pro Semibold" charset="0"/>
                </a:rPr>
                <a:t>Seamless interface using which you can write notes as well as perform data analysis in the same file</a:t>
              </a:r>
            </a:p>
          </p:txBody>
        </p:sp>
        <p:sp>
          <p:nvSpPr>
            <p:cNvPr id="46" name="Rectangle 45"/>
            <p:cNvSpPr/>
            <p:nvPr/>
          </p:nvSpPr>
          <p:spPr>
            <a:xfrm>
              <a:off x="8022660" y="4833377"/>
              <a:ext cx="3711303" cy="1015663"/>
            </a:xfrm>
            <a:prstGeom prst="rect">
              <a:avLst/>
            </a:prstGeom>
            <a:noFill/>
          </p:spPr>
          <p:txBody>
            <a:bodyPr wrap="square" rtlCol="0">
              <a:spAutoFit/>
            </a:bodyPr>
            <a:lstStyle/>
            <a:p>
              <a:pPr algn="ctr"/>
              <a:r>
                <a:rPr lang="en-IN" sz="2000" b="1" dirty="0">
                  <a:ea typeface="Source Sans Pro Semibold" charset="0"/>
                  <a:cs typeface="Source Sans Pro Semibold" charset="0"/>
                </a:rPr>
                <a:t>IDE (Integrated Development Environment) for scientific programming in Python</a:t>
              </a:r>
            </a:p>
          </p:txBody>
        </p:sp>
        <p:cxnSp>
          <p:nvCxnSpPr>
            <p:cNvPr id="39" name="Straight Connector 38"/>
            <p:cNvCxnSpPr/>
            <p:nvPr/>
          </p:nvCxnSpPr>
          <p:spPr>
            <a:xfrm>
              <a:off x="6370154" y="5562992"/>
              <a:ext cx="1415249" cy="0"/>
            </a:xfrm>
            <a:prstGeom prst="line">
              <a:avLst/>
            </a:prstGeom>
            <a:ln w="12700">
              <a:solidFill>
                <a:srgbClr val="4CC1B7"/>
              </a:solidFill>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p:nvPr/>
        </p:nvCxnSpPr>
        <p:spPr>
          <a:xfrm>
            <a:off x="293915" y="1306429"/>
            <a:ext cx="11604171" cy="0"/>
          </a:xfrm>
          <a:prstGeom prst="line">
            <a:avLst/>
          </a:prstGeom>
          <a:ln>
            <a:solidFill>
              <a:srgbClr val="4CC1B7"/>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793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15108" y="1964705"/>
            <a:ext cx="6570191" cy="4118595"/>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a:t>
            </a:r>
            <a:r>
              <a:rPr lang="en-US" sz="4000" b="1" dirty="0" err="1">
                <a:solidFill>
                  <a:srgbClr val="696969"/>
                </a:solidFill>
                <a:ea typeface="FreeSet" charset="0"/>
                <a:cs typeface="FreeSet" charset="0"/>
              </a:rPr>
              <a:t>Jupyter</a:t>
            </a:r>
            <a:endParaRPr lang="en-US" sz="4000" b="1" dirty="0">
              <a:solidFill>
                <a:srgbClr val="696969"/>
              </a:solidFill>
              <a:ea typeface="FreeSet" charset="0"/>
              <a:cs typeface="FreeSet"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1650" y="1436523"/>
            <a:ext cx="8648701" cy="5405436"/>
          </a:xfrm>
          <a:prstGeom prst="rect">
            <a:avLst/>
          </a:prstGeom>
        </p:spPr>
      </p:pic>
      <p:cxnSp>
        <p:nvCxnSpPr>
          <p:cNvPr id="9" name="Straight Connector 8"/>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79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04160" y="1957039"/>
            <a:ext cx="6593840" cy="4138961"/>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Scr</a:t>
            </a:r>
            <a:r>
              <a:rPr lang="en-US" sz="4000" b="1" spc="-400" dirty="0">
                <a:solidFill>
                  <a:srgbClr val="696969"/>
                </a:solidFill>
                <a:ea typeface="FreeSet" charset="0"/>
                <a:cs typeface="FreeSet" charset="0"/>
              </a:rPr>
              <a:t>i</a:t>
            </a:r>
            <a:r>
              <a:rPr lang="en-US" sz="4000" b="1" dirty="0">
                <a:solidFill>
                  <a:srgbClr val="696969"/>
                </a:solidFill>
                <a:ea typeface="FreeSet" charset="0"/>
                <a:cs typeface="FreeSet" charset="0"/>
              </a:rPr>
              <a:t>pt</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1650" y="1436523"/>
            <a:ext cx="8648700" cy="5405436"/>
          </a:xfrm>
          <a:prstGeom prst="rect">
            <a:avLst/>
          </a:prstGeom>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9480" y="2028140"/>
            <a:ext cx="5273040" cy="4246108"/>
          </a:xfrm>
          <a:prstGeom prst="rect">
            <a:avLst/>
          </a:prstGeom>
        </p:spPr>
      </p:pic>
      <p:cxnSp>
        <p:nvCxnSpPr>
          <p:cNvPr id="14" name="Straight Connector 13"/>
          <p:cNvCxnSpPr/>
          <p:nvPr/>
        </p:nvCxnSpPr>
        <p:spPr>
          <a:xfrm>
            <a:off x="587829" y="1306429"/>
            <a:ext cx="11604171" cy="0"/>
          </a:xfrm>
          <a:prstGeom prst="line">
            <a:avLst/>
          </a:prstGeom>
          <a:ln>
            <a:solidFill>
              <a:srgbClr val="4CC1B7"/>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383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16266" y="1852613"/>
            <a:ext cx="4738366" cy="4625882"/>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Coding with Python</a:t>
            </a:r>
          </a:p>
        </p:txBody>
      </p:sp>
      <p:cxnSp>
        <p:nvCxnSpPr>
          <p:cNvPr id="9" name="Straight Connector 8"/>
          <p:cNvCxnSpPr/>
          <p:nvPr/>
        </p:nvCxnSpPr>
        <p:spPr>
          <a:xfrm>
            <a:off x="587829" y="1306429"/>
            <a:ext cx="11604171" cy="0"/>
          </a:xfrm>
          <a:prstGeom prst="line">
            <a:avLst/>
          </a:prstGeom>
          <a:ln>
            <a:solidFill>
              <a:srgbClr val="D24A6F"/>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6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829"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596106" y="1538359"/>
            <a:ext cx="10996595" cy="1813508"/>
            <a:chOff x="596106" y="2834901"/>
            <a:chExt cx="10996595" cy="181350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6663"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06"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7829"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2387"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8200"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Python</a:t>
            </a:r>
          </a:p>
        </p:txBody>
      </p:sp>
      <p:grpSp>
        <p:nvGrpSpPr>
          <p:cNvPr id="45" name="Group 44"/>
          <p:cNvGrpSpPr/>
          <p:nvPr/>
        </p:nvGrpSpPr>
        <p:grpSpPr>
          <a:xfrm>
            <a:off x="332710" y="3778422"/>
            <a:ext cx="11517999" cy="414161"/>
            <a:chOff x="407771" y="4817968"/>
            <a:chExt cx="11517999" cy="414161"/>
          </a:xfrm>
        </p:grpSpPr>
        <p:sp>
          <p:nvSpPr>
            <p:cNvPr id="39" name="TextBox 38"/>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Variables</a:t>
              </a:r>
            </a:p>
          </p:txBody>
        </p:sp>
        <p:sp>
          <p:nvSpPr>
            <p:cNvPr id="40" name="TextBox 39"/>
            <p:cNvSpPr txBox="1"/>
            <p:nvPr/>
          </p:nvSpPr>
          <p:spPr>
            <a:xfrm>
              <a:off x="274703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Types</a:t>
              </a:r>
            </a:p>
          </p:txBody>
        </p:sp>
        <p:sp>
          <p:nvSpPr>
            <p:cNvPr id="41" name="TextBox 40"/>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Operators</a:t>
              </a:r>
            </a:p>
          </p:txBody>
        </p:sp>
        <p:sp>
          <p:nvSpPr>
            <p:cNvPr id="43" name="TextBox 42"/>
            <p:cNvSpPr txBox="1"/>
            <p:nvPr/>
          </p:nvSpPr>
          <p:spPr>
            <a:xfrm>
              <a:off x="7335160"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Conditions</a:t>
              </a:r>
            </a:p>
          </p:txBody>
        </p:sp>
        <p:sp>
          <p:nvSpPr>
            <p:cNvPr id="44" name="TextBox 43"/>
            <p:cNvSpPr txBox="1"/>
            <p:nvPr/>
          </p:nvSpPr>
          <p:spPr>
            <a:xfrm>
              <a:off x="9685676"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Loops</a:t>
              </a:r>
              <a:endParaRPr lang="en-IN" sz="2400" b="1" dirty="0">
                <a:latin typeface="+mn-lt"/>
              </a:endParaRPr>
            </a:p>
          </p:txBody>
        </p:sp>
      </p:grpSp>
      <p:cxnSp>
        <p:nvCxnSpPr>
          <p:cNvPr id="30" name="Straight Connector 2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3564"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10615"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8"/>
          <a:stretch>
            <a:fillRect/>
          </a:stretch>
        </p:blipFill>
        <p:spPr>
          <a:xfrm>
            <a:off x="861439" y="4982180"/>
            <a:ext cx="1383390" cy="395036"/>
          </a:xfrm>
          <a:prstGeom prst="rect">
            <a:avLst/>
          </a:prstGeom>
        </p:spPr>
      </p:pic>
      <p:pic>
        <p:nvPicPr>
          <p:cNvPr id="27" name="Picture 26"/>
          <p:cNvPicPr>
            <a:picLocks noChangeAspect="1"/>
          </p:cNvPicPr>
          <p:nvPr/>
        </p:nvPicPr>
        <p:blipFill>
          <a:blip r:embed="rId9"/>
          <a:stretch>
            <a:fillRect/>
          </a:stretch>
        </p:blipFill>
        <p:spPr>
          <a:xfrm>
            <a:off x="9977341" y="4948795"/>
            <a:ext cx="1071419" cy="450051"/>
          </a:xfrm>
          <a:prstGeom prst="rect">
            <a:avLst/>
          </a:prstGeom>
        </p:spPr>
      </p:pic>
      <p:grpSp>
        <p:nvGrpSpPr>
          <p:cNvPr id="28" name="Group 27"/>
          <p:cNvGrpSpPr/>
          <p:nvPr/>
        </p:nvGrpSpPr>
        <p:grpSpPr>
          <a:xfrm>
            <a:off x="485110" y="6346480"/>
            <a:ext cx="11204098" cy="414161"/>
            <a:chOff x="407771" y="4817968"/>
            <a:chExt cx="11204098" cy="414161"/>
          </a:xfrm>
        </p:grpSpPr>
        <p:sp>
          <p:nvSpPr>
            <p:cNvPr id="31" name="TextBox 30"/>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Function</a:t>
              </a:r>
            </a:p>
          </p:txBody>
        </p:sp>
        <p:sp>
          <p:nvSpPr>
            <p:cNvPr id="33" name="TextBox 32"/>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lambda function</a:t>
              </a:r>
            </a:p>
          </p:txBody>
        </p:sp>
        <p:sp>
          <p:nvSpPr>
            <p:cNvPr id="35" name="TextBox 34"/>
            <p:cNvSpPr txBox="1"/>
            <p:nvPr/>
          </p:nvSpPr>
          <p:spPr>
            <a:xfrm>
              <a:off x="9371775"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Date-time</a:t>
              </a:r>
              <a:endParaRPr lang="en-IN" sz="2400" b="1" dirty="0">
                <a:latin typeface="+mn-lt"/>
              </a:endParaRPr>
            </a:p>
          </p:txBody>
        </p:sp>
      </p:grpSp>
      <p:sp>
        <p:nvSpPr>
          <p:cNvPr id="5" name="Rectangle 4"/>
          <p:cNvSpPr/>
          <p:nvPr/>
        </p:nvSpPr>
        <p:spPr>
          <a:xfrm>
            <a:off x="5636526" y="4991256"/>
            <a:ext cx="996286" cy="369332"/>
          </a:xfrm>
          <a:prstGeom prst="rect">
            <a:avLst/>
          </a:prstGeom>
          <a:solidFill>
            <a:schemeClr val="accent1"/>
          </a:solidFill>
          <a:ln>
            <a:noFill/>
          </a:ln>
        </p:spPr>
        <p:txBody>
          <a:bodyPr wrap="square">
            <a:spAutoFit/>
          </a:bodyPr>
          <a:lstStyle/>
          <a:p>
            <a:r>
              <a:rPr lang="en-IN" b="1" dirty="0">
                <a:solidFill>
                  <a:schemeClr val="bg1"/>
                </a:solidFill>
              </a:rPr>
              <a:t>lambda</a:t>
            </a:r>
            <a:r>
              <a:rPr lang="en-IN" b="1" dirty="0"/>
              <a:t> </a:t>
            </a:r>
            <a:endParaRPr lang="en-IN" dirty="0"/>
          </a:p>
        </p:txBody>
      </p:sp>
    </p:spTree>
    <p:extLst>
      <p:ext uri="{BB962C8B-B14F-4D97-AF65-F5344CB8AC3E}">
        <p14:creationId xmlns:p14="http://schemas.microsoft.com/office/powerpoint/2010/main" val="3991091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829"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596106" y="1538359"/>
            <a:ext cx="10996595" cy="1813508"/>
            <a:chOff x="596106" y="2834901"/>
            <a:chExt cx="10996595" cy="181350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6663"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06" y="2834901"/>
              <a:ext cx="1804872" cy="1813508"/>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7829"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2387"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8200"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Python</a:t>
            </a:r>
          </a:p>
        </p:txBody>
      </p:sp>
      <p:grpSp>
        <p:nvGrpSpPr>
          <p:cNvPr id="45" name="Group 44"/>
          <p:cNvGrpSpPr/>
          <p:nvPr/>
        </p:nvGrpSpPr>
        <p:grpSpPr>
          <a:xfrm>
            <a:off x="332710" y="3778422"/>
            <a:ext cx="11517999" cy="414161"/>
            <a:chOff x="407771" y="4817968"/>
            <a:chExt cx="11517999" cy="414161"/>
          </a:xfrm>
        </p:grpSpPr>
        <p:sp>
          <p:nvSpPr>
            <p:cNvPr id="39" name="TextBox 38"/>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Variables</a:t>
              </a:r>
            </a:p>
          </p:txBody>
        </p:sp>
        <p:sp>
          <p:nvSpPr>
            <p:cNvPr id="40" name="TextBox 39"/>
            <p:cNvSpPr txBox="1"/>
            <p:nvPr/>
          </p:nvSpPr>
          <p:spPr>
            <a:xfrm>
              <a:off x="274703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Types</a:t>
              </a:r>
            </a:p>
          </p:txBody>
        </p:sp>
        <p:sp>
          <p:nvSpPr>
            <p:cNvPr id="41" name="TextBox 40"/>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Operators</a:t>
              </a:r>
            </a:p>
          </p:txBody>
        </p:sp>
        <p:sp>
          <p:nvSpPr>
            <p:cNvPr id="43" name="TextBox 42"/>
            <p:cNvSpPr txBox="1"/>
            <p:nvPr/>
          </p:nvSpPr>
          <p:spPr>
            <a:xfrm>
              <a:off x="7335160"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Conditions</a:t>
              </a:r>
            </a:p>
          </p:txBody>
        </p:sp>
        <p:sp>
          <p:nvSpPr>
            <p:cNvPr id="44" name="TextBox 43"/>
            <p:cNvSpPr txBox="1"/>
            <p:nvPr/>
          </p:nvSpPr>
          <p:spPr>
            <a:xfrm>
              <a:off x="9685676"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Loops</a:t>
              </a:r>
              <a:endParaRPr lang="en-IN" sz="2400" b="1" dirty="0">
                <a:latin typeface="+mn-lt"/>
              </a:endParaRPr>
            </a:p>
          </p:txBody>
        </p:sp>
      </p:grpSp>
      <p:cxnSp>
        <p:nvCxnSpPr>
          <p:cNvPr id="30" name="Straight Connector 2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3564"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10615"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8"/>
          <a:stretch>
            <a:fillRect/>
          </a:stretch>
        </p:blipFill>
        <p:spPr>
          <a:xfrm>
            <a:off x="861439" y="4982180"/>
            <a:ext cx="1383390" cy="395036"/>
          </a:xfrm>
          <a:prstGeom prst="rect">
            <a:avLst/>
          </a:prstGeom>
        </p:spPr>
      </p:pic>
      <p:pic>
        <p:nvPicPr>
          <p:cNvPr id="27" name="Picture 26"/>
          <p:cNvPicPr>
            <a:picLocks noChangeAspect="1"/>
          </p:cNvPicPr>
          <p:nvPr/>
        </p:nvPicPr>
        <p:blipFill>
          <a:blip r:embed="rId9"/>
          <a:stretch>
            <a:fillRect/>
          </a:stretch>
        </p:blipFill>
        <p:spPr>
          <a:xfrm>
            <a:off x="9977341" y="4948795"/>
            <a:ext cx="1071419" cy="450051"/>
          </a:xfrm>
          <a:prstGeom prst="rect">
            <a:avLst/>
          </a:prstGeom>
        </p:spPr>
      </p:pic>
      <p:grpSp>
        <p:nvGrpSpPr>
          <p:cNvPr id="28" name="Group 27"/>
          <p:cNvGrpSpPr/>
          <p:nvPr/>
        </p:nvGrpSpPr>
        <p:grpSpPr>
          <a:xfrm>
            <a:off x="485110" y="6346480"/>
            <a:ext cx="11204098" cy="414161"/>
            <a:chOff x="407771" y="4817968"/>
            <a:chExt cx="11204098" cy="414161"/>
          </a:xfrm>
        </p:grpSpPr>
        <p:sp>
          <p:nvSpPr>
            <p:cNvPr id="31" name="TextBox 30"/>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Function</a:t>
              </a:r>
            </a:p>
          </p:txBody>
        </p:sp>
        <p:sp>
          <p:nvSpPr>
            <p:cNvPr id="33" name="TextBox 32"/>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lambda function</a:t>
              </a:r>
            </a:p>
          </p:txBody>
        </p:sp>
        <p:sp>
          <p:nvSpPr>
            <p:cNvPr id="35" name="TextBox 34"/>
            <p:cNvSpPr txBox="1"/>
            <p:nvPr/>
          </p:nvSpPr>
          <p:spPr>
            <a:xfrm>
              <a:off x="9371775"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Date-time</a:t>
              </a:r>
              <a:endParaRPr lang="en-IN" sz="2400" b="1" dirty="0">
                <a:latin typeface="+mn-lt"/>
              </a:endParaRPr>
            </a:p>
          </p:txBody>
        </p:sp>
      </p:grpSp>
      <p:sp>
        <p:nvSpPr>
          <p:cNvPr id="2" name="Rectangle 1"/>
          <p:cNvSpPr/>
          <p:nvPr/>
        </p:nvSpPr>
        <p:spPr>
          <a:xfrm>
            <a:off x="5631792" y="4977606"/>
            <a:ext cx="960077" cy="369332"/>
          </a:xfrm>
          <a:prstGeom prst="rect">
            <a:avLst/>
          </a:prstGeom>
          <a:solidFill>
            <a:schemeClr val="accent5">
              <a:lumMod val="60000"/>
              <a:lumOff val="40000"/>
            </a:schemeClr>
          </a:solidFill>
        </p:spPr>
        <p:txBody>
          <a:bodyPr wrap="square">
            <a:spAutoFit/>
          </a:bodyPr>
          <a:lstStyle/>
          <a:p>
            <a:r>
              <a:rPr lang="en-IN" b="1" dirty="0">
                <a:solidFill>
                  <a:schemeClr val="bg1"/>
                </a:solidFill>
              </a:rPr>
              <a:t>lambda </a:t>
            </a:r>
            <a:endParaRPr lang="en-IN" dirty="0">
              <a:solidFill>
                <a:schemeClr val="bg1"/>
              </a:solidFill>
            </a:endParaRPr>
          </a:p>
        </p:txBody>
      </p:sp>
    </p:spTree>
    <p:extLst>
      <p:ext uri="{BB962C8B-B14F-4D97-AF65-F5344CB8AC3E}">
        <p14:creationId xmlns:p14="http://schemas.microsoft.com/office/powerpoint/2010/main" val="226325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3650" y="1617611"/>
            <a:ext cx="1428776" cy="14287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9" name="Straight Connector 8"/>
          <p:cNvCxnSpPr/>
          <p:nvPr/>
        </p:nvCxnSpPr>
        <p:spPr>
          <a:xfrm>
            <a:off x="587829" y="1306429"/>
            <a:ext cx="11604171" cy="0"/>
          </a:xfrm>
          <a:prstGeom prst="line">
            <a:avLst/>
          </a:prstGeom>
          <a:ln>
            <a:solidFill>
              <a:srgbClr val="37ADAD"/>
            </a:solidFill>
            <a:headEnd type="oval"/>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Course Plan for Python</a:t>
            </a:r>
          </a:p>
        </p:txBody>
      </p:sp>
      <p:cxnSp>
        <p:nvCxnSpPr>
          <p:cNvPr id="139" name="Straight Connector 138"/>
          <p:cNvCxnSpPr/>
          <p:nvPr/>
        </p:nvCxnSpPr>
        <p:spPr>
          <a:xfrm rot="5400000">
            <a:off x="5841032" y="3319443"/>
            <a:ext cx="514540" cy="528"/>
          </a:xfrm>
          <a:prstGeom prst="line">
            <a:avLst/>
          </a:prstGeom>
          <a:ln w="12700">
            <a:solidFill>
              <a:srgbClr val="62C7C1"/>
            </a:solidFill>
            <a:headEnd type="oval" w="sm" len="sm"/>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837102" y="3576978"/>
            <a:ext cx="2261464" cy="0"/>
          </a:xfrm>
          <a:prstGeom prst="line">
            <a:avLst/>
          </a:prstGeom>
          <a:ln w="12700">
            <a:solidFill>
              <a:srgbClr val="62C7C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837103" y="3576981"/>
            <a:ext cx="0" cy="588478"/>
          </a:xfrm>
          <a:prstGeom prst="line">
            <a:avLst/>
          </a:prstGeom>
          <a:ln w="12700">
            <a:solidFill>
              <a:srgbClr val="62C7C1"/>
            </a:solidFill>
            <a:headEnd type="ova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8356124" y="3576981"/>
            <a:ext cx="0" cy="588478"/>
          </a:xfrm>
          <a:prstGeom prst="line">
            <a:avLst/>
          </a:prstGeom>
          <a:ln w="12700">
            <a:solidFill>
              <a:schemeClr val="tx1">
                <a:lumMod val="50000"/>
                <a:lumOff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3820472" y="4867611"/>
            <a:ext cx="0" cy="587065"/>
          </a:xfrm>
          <a:prstGeom prst="line">
            <a:avLst/>
          </a:prstGeom>
          <a:ln w="12700">
            <a:solidFill>
              <a:srgbClr val="62C7C1"/>
            </a:solidFill>
            <a:headEnd type="oval"/>
            <a:tailEnd type="oval" w="sm" len="sm"/>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13250" y="4302341"/>
            <a:ext cx="5087185" cy="1996404"/>
            <a:chOff x="713250" y="4302341"/>
            <a:chExt cx="5087185" cy="1996404"/>
          </a:xfrm>
        </p:grpSpPr>
        <p:sp>
          <p:nvSpPr>
            <p:cNvPr id="51" name="TextBox 50"/>
            <p:cNvSpPr txBox="1"/>
            <p:nvPr/>
          </p:nvSpPr>
          <p:spPr>
            <a:xfrm>
              <a:off x="713250" y="5604674"/>
              <a:ext cx="1456462" cy="483081"/>
            </a:xfrm>
            <a:prstGeom prst="rect">
              <a:avLst/>
            </a:prstGeom>
            <a:noFill/>
          </p:spPr>
          <p:txBody>
            <a:bodyPr wrap="square" rtlCol="0">
              <a:spAutoFit/>
            </a:bodyPr>
            <a:lstStyle/>
            <a:p>
              <a:pPr algn="ctr">
                <a:lnSpc>
                  <a:spcPts val="1500"/>
                </a:lnSpc>
              </a:pPr>
              <a:r>
                <a:rPr lang="en-IN" sz="1600" b="1" dirty="0">
                  <a:solidFill>
                    <a:srgbClr val="3AB4A6"/>
                  </a:solidFill>
                  <a:ea typeface="Source Sans Pro Semibold" charset="0"/>
                  <a:cs typeface="Source Sans Pro Semibold" charset="0"/>
                </a:rPr>
                <a:t>Basic syntax and operations</a:t>
              </a:r>
            </a:p>
          </p:txBody>
        </p:sp>
        <p:sp>
          <p:nvSpPr>
            <p:cNvPr id="52" name="TextBox 51"/>
            <p:cNvSpPr txBox="1"/>
            <p:nvPr/>
          </p:nvSpPr>
          <p:spPr>
            <a:xfrm>
              <a:off x="2146963" y="5608279"/>
              <a:ext cx="1071958" cy="477054"/>
            </a:xfrm>
            <a:prstGeom prst="rect">
              <a:avLst/>
            </a:prstGeom>
            <a:noFill/>
          </p:spPr>
          <p:txBody>
            <a:bodyPr wrap="square" rtlCol="0">
              <a:spAutoFit/>
            </a:bodyPr>
            <a:lstStyle>
              <a:defPPr>
                <a:defRPr lang="en-US"/>
              </a:defPPr>
              <a:lvl1pPr algn="ctr">
                <a:lnSpc>
                  <a:spcPts val="1500"/>
                </a:lnSpc>
                <a:defRPr sz="1200">
                  <a:latin typeface="Source Sans Pro" charset="0"/>
                  <a:ea typeface="Source Sans Pro" charset="0"/>
                  <a:cs typeface="Source Sans Pro" charset="0"/>
                </a:defRPr>
              </a:lvl1pPr>
            </a:lstStyle>
            <a:p>
              <a:r>
                <a:rPr lang="en-IN" sz="1600" b="1" dirty="0">
                  <a:solidFill>
                    <a:srgbClr val="3AB4A6"/>
                  </a:solidFill>
                  <a:latin typeface="+mn-lt"/>
                  <a:ea typeface="Source Sans Pro Semibold" charset="0"/>
                  <a:cs typeface="Source Sans Pro Semibold" charset="0"/>
                </a:rPr>
                <a:t>Data Structures</a:t>
              </a:r>
            </a:p>
          </p:txBody>
        </p:sp>
        <p:sp>
          <p:nvSpPr>
            <p:cNvPr id="53" name="TextBox 52"/>
            <p:cNvSpPr txBox="1"/>
            <p:nvPr/>
          </p:nvSpPr>
          <p:spPr>
            <a:xfrm>
              <a:off x="3316150" y="5623304"/>
              <a:ext cx="1008644" cy="675441"/>
            </a:xfrm>
            <a:prstGeom prst="rect">
              <a:avLst/>
            </a:prstGeom>
            <a:noFill/>
          </p:spPr>
          <p:txBody>
            <a:bodyPr wrap="square" rtlCol="0">
              <a:spAutoFit/>
            </a:bodyPr>
            <a:lstStyle>
              <a:defPPr>
                <a:defRPr lang="en-US"/>
              </a:defPPr>
              <a:lvl1pPr algn="ctr">
                <a:lnSpc>
                  <a:spcPts val="1500"/>
                </a:lnSpc>
                <a:defRPr sz="1200">
                  <a:latin typeface="Source Sans Pro" charset="0"/>
                  <a:ea typeface="Source Sans Pro" charset="0"/>
                  <a:cs typeface="Source Sans Pro" charset="0"/>
                </a:defRPr>
              </a:lvl1pPr>
            </a:lstStyle>
            <a:p>
              <a:r>
                <a:rPr lang="en-IN" sz="1600" b="1" dirty="0">
                  <a:solidFill>
                    <a:srgbClr val="3AB4A6"/>
                  </a:solidFill>
                  <a:latin typeface="+mn-lt"/>
                  <a:ea typeface="Source Sans Pro Semibold" charset="0"/>
                  <a:cs typeface="Source Sans Pro Semibold" charset="0"/>
                </a:rPr>
                <a:t>Control Flow &amp; Functions</a:t>
              </a:r>
            </a:p>
          </p:txBody>
        </p:sp>
        <p:sp>
          <p:nvSpPr>
            <p:cNvPr id="54" name="TextBox 53"/>
            <p:cNvSpPr txBox="1"/>
            <p:nvPr/>
          </p:nvSpPr>
          <p:spPr>
            <a:xfrm>
              <a:off x="4432932" y="5623304"/>
              <a:ext cx="1367503" cy="675441"/>
            </a:xfrm>
            <a:prstGeom prst="rect">
              <a:avLst/>
            </a:prstGeom>
            <a:noFill/>
          </p:spPr>
          <p:txBody>
            <a:bodyPr wrap="square" rtlCol="0">
              <a:spAutoFit/>
            </a:bodyPr>
            <a:lstStyle>
              <a:defPPr>
                <a:defRPr lang="en-US"/>
              </a:defPPr>
              <a:lvl1pPr algn="ctr">
                <a:lnSpc>
                  <a:spcPts val="1500"/>
                </a:lnSpc>
                <a:defRPr sz="1200">
                  <a:latin typeface="Source Sans Pro" charset="0"/>
                  <a:ea typeface="Source Sans Pro" charset="0"/>
                  <a:cs typeface="Source Sans Pro" charset="0"/>
                </a:defRPr>
              </a:lvl1pPr>
            </a:lstStyle>
            <a:p>
              <a:r>
                <a:rPr lang="en-IN" sz="1600" b="1" dirty="0">
                  <a:solidFill>
                    <a:srgbClr val="3AB4A6"/>
                  </a:solidFill>
                  <a:latin typeface="+mn-lt"/>
                  <a:ea typeface="Source Sans Pro Semibold" charset="0"/>
                  <a:cs typeface="Source Sans Pro Semibold" charset="0"/>
                </a:rPr>
                <a:t>Object oriented Programming</a:t>
              </a:r>
            </a:p>
          </p:txBody>
        </p:sp>
        <p:sp>
          <p:nvSpPr>
            <p:cNvPr id="49" name="TextBox 48"/>
            <p:cNvSpPr txBox="1"/>
            <p:nvPr/>
          </p:nvSpPr>
          <p:spPr>
            <a:xfrm>
              <a:off x="2924400" y="4302341"/>
              <a:ext cx="1950387" cy="412934"/>
            </a:xfrm>
            <a:prstGeom prst="rect">
              <a:avLst/>
            </a:prstGeom>
            <a:noFill/>
          </p:spPr>
          <p:txBody>
            <a:bodyPr wrap="square" rtlCol="0">
              <a:spAutoFit/>
            </a:bodyPr>
            <a:lstStyle/>
            <a:p>
              <a:pPr algn="ctr">
                <a:lnSpc>
                  <a:spcPts val="2500"/>
                </a:lnSpc>
              </a:pPr>
              <a:r>
                <a:rPr lang="en-IN" sz="2000" b="1" dirty="0">
                  <a:solidFill>
                    <a:srgbClr val="3AB4A6"/>
                  </a:solidFill>
                  <a:ea typeface="Source Sans Pro" charset="0"/>
                  <a:cs typeface="Source Sans Pro" charset="0"/>
                </a:rPr>
                <a:t>Python Basics</a:t>
              </a:r>
            </a:p>
          </p:txBody>
        </p:sp>
      </p:grpSp>
      <p:sp>
        <p:nvSpPr>
          <p:cNvPr id="76" name="TextBox 75"/>
          <p:cNvSpPr txBox="1"/>
          <p:nvPr/>
        </p:nvSpPr>
        <p:spPr>
          <a:xfrm flipH="1">
            <a:off x="7317205" y="4289416"/>
            <a:ext cx="2117854" cy="412934"/>
          </a:xfrm>
          <a:prstGeom prst="rect">
            <a:avLst/>
          </a:prstGeom>
          <a:noFill/>
        </p:spPr>
        <p:txBody>
          <a:bodyPr wrap="square" rtlCol="0">
            <a:spAutoFit/>
          </a:bodyPr>
          <a:lstStyle/>
          <a:p>
            <a:pPr algn="ctr">
              <a:lnSpc>
                <a:spcPts val="2500"/>
              </a:lnSpc>
            </a:pPr>
            <a:r>
              <a:rPr lang="en-IN" sz="2000" dirty="0">
                <a:solidFill>
                  <a:schemeClr val="tx1">
                    <a:lumMod val="65000"/>
                    <a:lumOff val="35000"/>
                  </a:schemeClr>
                </a:solidFill>
                <a:ea typeface="Source Sans Pro Light" charset="0"/>
                <a:cs typeface="Source Sans Pro Light" charset="0"/>
              </a:rPr>
              <a:t>Python Advanced</a:t>
            </a:r>
          </a:p>
        </p:txBody>
      </p:sp>
      <p:cxnSp>
        <p:nvCxnSpPr>
          <p:cNvPr id="79" name="Straight Connector 78"/>
          <p:cNvCxnSpPr/>
          <p:nvPr/>
        </p:nvCxnSpPr>
        <p:spPr>
          <a:xfrm flipH="1">
            <a:off x="6098038" y="3576977"/>
            <a:ext cx="2261464"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350322" y="4865700"/>
            <a:ext cx="0" cy="589529"/>
          </a:xfrm>
          <a:prstGeom prst="line">
            <a:avLst/>
          </a:prstGeom>
          <a:ln w="12700">
            <a:solidFill>
              <a:schemeClr val="tx1">
                <a:lumMod val="50000"/>
                <a:lumOff val="50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634524" y="5623302"/>
            <a:ext cx="1033905" cy="483081"/>
          </a:xfrm>
          <a:prstGeom prst="rect">
            <a:avLst/>
          </a:prstGeom>
          <a:noFill/>
        </p:spPr>
        <p:txBody>
          <a:bodyPr wrap="square" rtlCol="0">
            <a:spAutoFit/>
          </a:bodyPr>
          <a:lstStyle>
            <a:defPPr>
              <a:defRPr lang="en-US"/>
            </a:defPPr>
            <a:lvl1pPr algn="ctr">
              <a:lnSpc>
                <a:spcPts val="1500"/>
              </a:lnSpc>
              <a:defRPr sz="1400">
                <a:latin typeface="Source Sans Pro" charset="0"/>
                <a:ea typeface="Source Sans Pro" charset="0"/>
                <a:cs typeface="Source Sans Pro" charset="0"/>
              </a:defRPr>
            </a:lvl1pPr>
          </a:lstStyle>
          <a:p>
            <a:r>
              <a:rPr lang="en-US" sz="1600" dirty="0">
                <a:solidFill>
                  <a:schemeClr val="tx1">
                    <a:lumMod val="65000"/>
                    <a:lumOff val="35000"/>
                  </a:schemeClr>
                </a:solidFill>
                <a:latin typeface="+mn-lt"/>
                <a:ea typeface="Source Sans Pro Light" charset="0"/>
                <a:cs typeface="Source Sans Pro Light" charset="0"/>
              </a:rPr>
              <a:t>Python packages</a:t>
            </a:r>
            <a:endParaRPr lang="en-IN" sz="1600" dirty="0">
              <a:solidFill>
                <a:schemeClr val="tx1">
                  <a:lumMod val="65000"/>
                  <a:lumOff val="35000"/>
                </a:schemeClr>
              </a:solidFill>
              <a:latin typeface="+mn-lt"/>
              <a:ea typeface="Source Sans Pro Light" charset="0"/>
              <a:cs typeface="Source Sans Pro Light" charset="0"/>
            </a:endParaRPr>
          </a:p>
        </p:txBody>
      </p:sp>
      <p:sp>
        <p:nvSpPr>
          <p:cNvPr id="109" name="TextBox 108"/>
          <p:cNvSpPr txBox="1"/>
          <p:nvPr/>
        </p:nvSpPr>
        <p:spPr>
          <a:xfrm>
            <a:off x="7637819" y="5616916"/>
            <a:ext cx="1425006" cy="483081"/>
          </a:xfrm>
          <a:prstGeom prst="rect">
            <a:avLst/>
          </a:prstGeom>
          <a:noFill/>
        </p:spPr>
        <p:txBody>
          <a:bodyPr wrap="square" rtlCol="0">
            <a:spAutoFit/>
          </a:bodyPr>
          <a:lstStyle>
            <a:defPPr>
              <a:defRPr lang="en-US"/>
            </a:defPPr>
            <a:lvl1pPr algn="ctr">
              <a:lnSpc>
                <a:spcPts val="1500"/>
              </a:lnSpc>
              <a:defRPr sz="1400">
                <a:latin typeface="Source Sans Pro" charset="0"/>
                <a:ea typeface="Source Sans Pro" charset="0"/>
                <a:cs typeface="Source Sans Pro" charset="0"/>
              </a:defRPr>
            </a:lvl1pPr>
          </a:lstStyle>
          <a:p>
            <a:r>
              <a:rPr lang="en-IN" sz="1600" dirty="0">
                <a:solidFill>
                  <a:schemeClr val="tx1">
                    <a:lumMod val="65000"/>
                    <a:lumOff val="35000"/>
                  </a:schemeClr>
                </a:solidFill>
                <a:latin typeface="+mn-lt"/>
                <a:ea typeface="Source Sans Pro Light" charset="0"/>
                <a:cs typeface="Source Sans Pro Light" charset="0"/>
              </a:rPr>
              <a:t>Exception Handling</a:t>
            </a:r>
          </a:p>
        </p:txBody>
      </p:sp>
      <p:sp>
        <p:nvSpPr>
          <p:cNvPr id="110" name="TextBox 109"/>
          <p:cNvSpPr txBox="1"/>
          <p:nvPr/>
        </p:nvSpPr>
        <p:spPr>
          <a:xfrm>
            <a:off x="8918995" y="5623301"/>
            <a:ext cx="1268713" cy="867802"/>
          </a:xfrm>
          <a:prstGeom prst="rect">
            <a:avLst/>
          </a:prstGeom>
          <a:noFill/>
        </p:spPr>
        <p:txBody>
          <a:bodyPr wrap="square" rtlCol="0">
            <a:spAutoFit/>
          </a:bodyPr>
          <a:lstStyle>
            <a:defPPr>
              <a:defRPr lang="en-US"/>
            </a:defPPr>
            <a:lvl1pPr algn="ctr">
              <a:lnSpc>
                <a:spcPts val="1500"/>
              </a:lnSpc>
              <a:defRPr sz="1400">
                <a:latin typeface="Source Sans Pro" charset="0"/>
                <a:ea typeface="Source Sans Pro" charset="0"/>
                <a:cs typeface="Source Sans Pro" charset="0"/>
              </a:defRPr>
            </a:lvl1pPr>
          </a:lstStyle>
          <a:p>
            <a:r>
              <a:rPr lang="en-IN" sz="1600" dirty="0">
                <a:solidFill>
                  <a:schemeClr val="tx1">
                    <a:lumMod val="65000"/>
                    <a:lumOff val="35000"/>
                  </a:schemeClr>
                </a:solidFill>
                <a:latin typeface="+mn-lt"/>
                <a:ea typeface="Source Sans Pro Light" charset="0"/>
                <a:cs typeface="Source Sans Pro Light" charset="0"/>
              </a:rPr>
              <a:t>Regular Expressions, file handling, networking</a:t>
            </a:r>
          </a:p>
        </p:txBody>
      </p:sp>
      <p:sp>
        <p:nvSpPr>
          <p:cNvPr id="111" name="TextBox 110"/>
          <p:cNvSpPr txBox="1"/>
          <p:nvPr/>
        </p:nvSpPr>
        <p:spPr>
          <a:xfrm>
            <a:off x="9994461" y="5612851"/>
            <a:ext cx="1484289" cy="483081"/>
          </a:xfrm>
          <a:prstGeom prst="rect">
            <a:avLst/>
          </a:prstGeom>
          <a:noFill/>
        </p:spPr>
        <p:txBody>
          <a:bodyPr wrap="square" rtlCol="0">
            <a:spAutoFit/>
          </a:bodyPr>
          <a:lstStyle>
            <a:defPPr>
              <a:defRPr lang="en-US"/>
            </a:defPPr>
            <a:lvl1pPr algn="ctr">
              <a:lnSpc>
                <a:spcPts val="1500"/>
              </a:lnSpc>
              <a:defRPr sz="1400">
                <a:latin typeface="Source Sans Pro" charset="0"/>
                <a:ea typeface="Source Sans Pro" charset="0"/>
                <a:cs typeface="Source Sans Pro" charset="0"/>
              </a:defRPr>
            </a:lvl1pPr>
          </a:lstStyle>
          <a:p>
            <a:r>
              <a:rPr lang="en-IN" sz="1600" dirty="0">
                <a:solidFill>
                  <a:schemeClr val="tx1">
                    <a:lumMod val="65000"/>
                    <a:lumOff val="35000"/>
                  </a:schemeClr>
                </a:solidFill>
                <a:latin typeface="+mn-lt"/>
                <a:ea typeface="Source Sans Pro Light" charset="0"/>
                <a:cs typeface="Source Sans Pro Light" charset="0"/>
              </a:rPr>
              <a:t>web frameworks</a:t>
            </a:r>
          </a:p>
        </p:txBody>
      </p:sp>
      <p:cxnSp>
        <p:nvCxnSpPr>
          <p:cNvPr id="84" name="Straight Connector 83"/>
          <p:cNvCxnSpPr/>
          <p:nvPr/>
        </p:nvCxnSpPr>
        <p:spPr>
          <a:xfrm>
            <a:off x="7214050" y="5462336"/>
            <a:ext cx="3409892"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188015" y="5439476"/>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9460559" y="5439476"/>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596831" y="5439476"/>
            <a:ext cx="45720" cy="4572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405165" y="5436658"/>
            <a:ext cx="3582616" cy="45720"/>
            <a:chOff x="1405165" y="5429101"/>
            <a:chExt cx="3582616" cy="45720"/>
          </a:xfrm>
        </p:grpSpPr>
        <p:cxnSp>
          <p:nvCxnSpPr>
            <p:cNvPr id="177" name="Straight Connector 176"/>
            <p:cNvCxnSpPr/>
            <p:nvPr/>
          </p:nvCxnSpPr>
          <p:spPr>
            <a:xfrm flipH="1">
              <a:off x="1428025" y="5451961"/>
              <a:ext cx="3527279" cy="0"/>
            </a:xfrm>
            <a:prstGeom prst="line">
              <a:avLst/>
            </a:prstGeom>
            <a:ln w="12700">
              <a:solidFill>
                <a:srgbClr val="62C7C1"/>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942061" y="5429101"/>
              <a:ext cx="45720" cy="45720"/>
            </a:xfrm>
            <a:prstGeom prst="ellipse">
              <a:avLst/>
            </a:prstGeom>
            <a:solidFill>
              <a:srgbClr val="62C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686423" y="5429101"/>
              <a:ext cx="45720" cy="45720"/>
            </a:xfrm>
            <a:prstGeom prst="ellipse">
              <a:avLst/>
            </a:prstGeom>
            <a:solidFill>
              <a:srgbClr val="62C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405165" y="5429101"/>
              <a:ext cx="45720" cy="45720"/>
            </a:xfrm>
            <a:prstGeom prst="ellipse">
              <a:avLst/>
            </a:prstGeom>
            <a:solidFill>
              <a:srgbClr val="62C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8586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763676" y="4213649"/>
            <a:ext cx="2008415" cy="579584"/>
          </a:xfrm>
          <a:prstGeom prst="roundRect">
            <a:avLst/>
          </a:prstGeom>
          <a:gradFill>
            <a:gsLst>
              <a:gs pos="0">
                <a:srgbClr val="3CB6DD"/>
              </a:gs>
              <a:gs pos="100000">
                <a:srgbClr val="86C8DD"/>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763676" y="4925724"/>
            <a:ext cx="2008415" cy="579584"/>
          </a:xfrm>
          <a:prstGeom prst="roundRect">
            <a:avLst/>
          </a:prstGeom>
          <a:gradFill>
            <a:gsLst>
              <a:gs pos="0">
                <a:srgbClr val="3CB6DD"/>
              </a:gs>
              <a:gs pos="100000">
                <a:srgbClr val="86C8DD"/>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763676" y="5637799"/>
            <a:ext cx="2008415" cy="579584"/>
          </a:xfrm>
          <a:prstGeom prst="roundRect">
            <a:avLst/>
          </a:prstGeom>
          <a:gradFill>
            <a:gsLst>
              <a:gs pos="0">
                <a:srgbClr val="3CB6DD"/>
              </a:gs>
              <a:gs pos="100000">
                <a:srgbClr val="86C8DD"/>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9027993" y="2986353"/>
            <a:ext cx="178214" cy="1688986"/>
            <a:chOff x="9027993" y="2986353"/>
            <a:chExt cx="178214" cy="1688986"/>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7993" y="2986353"/>
              <a:ext cx="178214" cy="173524"/>
            </a:xfrm>
            <a:prstGeom prst="rect">
              <a:avLst/>
            </a:prstGeom>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7993" y="3754736"/>
              <a:ext cx="178214" cy="173524"/>
            </a:xfrm>
            <a:prstGeom prst="rect">
              <a:avLst/>
            </a:prstGeom>
          </p:spPr>
        </p:pic>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27993" y="4501815"/>
              <a:ext cx="178214" cy="173524"/>
            </a:xfrm>
            <a:prstGeom prst="rect">
              <a:avLst/>
            </a:prstGeom>
          </p:spPr>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Variables</a:t>
            </a:r>
          </a:p>
        </p:txBody>
      </p:sp>
      <p:pic>
        <p:nvPicPr>
          <p:cNvPr id="25" name="Picture 24"/>
          <p:cNvPicPr>
            <a:picLocks noChangeAspect="1"/>
          </p:cNvPicPr>
          <p:nvPr/>
        </p:nvPicPr>
        <p:blipFill>
          <a:blip r:embed="rId4"/>
          <a:stretch>
            <a:fillRect/>
          </a:stretch>
        </p:blipFill>
        <p:spPr>
          <a:xfrm>
            <a:off x="3019513" y="1306428"/>
            <a:ext cx="8882518" cy="5551571"/>
          </a:xfrm>
          <a:prstGeom prst="rect">
            <a:avLst/>
          </a:prstGeom>
        </p:spPr>
      </p:pic>
      <p:grpSp>
        <p:nvGrpSpPr>
          <p:cNvPr id="30" name="Group 29"/>
          <p:cNvGrpSpPr/>
          <p:nvPr/>
        </p:nvGrpSpPr>
        <p:grpSpPr>
          <a:xfrm>
            <a:off x="497217" y="1261123"/>
            <a:ext cx="11694783" cy="90612"/>
            <a:chOff x="497217" y="3578139"/>
            <a:chExt cx="11694783" cy="90612"/>
          </a:xfrm>
        </p:grpSpPr>
        <p:cxnSp>
          <p:nvCxnSpPr>
            <p:cNvPr id="31" name="Straight Connector 3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678441" y="1740424"/>
            <a:ext cx="2259952" cy="2272417"/>
          </a:xfrm>
          <a:prstGeom prst="rect">
            <a:avLst/>
          </a:prstGeom>
          <a:noFill/>
        </p:spPr>
        <p:txBody>
          <a:bodyPr wrap="square" rtlCol="0">
            <a:spAutoFit/>
          </a:bodyPr>
          <a:lstStyle/>
          <a:p>
            <a:pPr algn="ctr">
              <a:lnSpc>
                <a:spcPts val="3400"/>
              </a:lnSpc>
            </a:pPr>
            <a:r>
              <a:rPr lang="en-US" sz="2400" b="1" dirty="0">
                <a:ea typeface="Source Sans Pro Semibold" charset="0"/>
                <a:cs typeface="Source Sans Pro Semibold" charset="0"/>
              </a:rPr>
              <a:t>Variables are reserved memory locations to store values</a:t>
            </a:r>
            <a:endParaRPr lang="en-IN" sz="2400" b="1" dirty="0">
              <a:ea typeface="Source Sans Pro Semibold" charset="0"/>
              <a:cs typeface="Source Sans Pro Semibold" charset="0"/>
            </a:endParaRPr>
          </a:p>
        </p:txBody>
      </p:sp>
      <p:sp>
        <p:nvSpPr>
          <p:cNvPr id="4" name="TextBox 3"/>
          <p:cNvSpPr txBox="1"/>
          <p:nvPr/>
        </p:nvSpPr>
        <p:spPr>
          <a:xfrm>
            <a:off x="1186667" y="4322545"/>
            <a:ext cx="1162434" cy="400110"/>
          </a:xfrm>
          <a:prstGeom prst="rect">
            <a:avLst/>
          </a:prstGeom>
          <a:noFill/>
        </p:spPr>
        <p:txBody>
          <a:bodyPr wrap="none" rtlCol="0">
            <a:spAutoFit/>
          </a:bodyPr>
          <a:lstStyle/>
          <a:p>
            <a:pPr algn="ctr"/>
            <a:r>
              <a:rPr lang="en-US" sz="2000" dirty="0">
                <a:ea typeface="Source Sans Pro" charset="0"/>
                <a:cs typeface="Source Sans Pro" charset="0"/>
              </a:rPr>
              <a:t>cars = 50 </a:t>
            </a:r>
          </a:p>
        </p:txBody>
      </p:sp>
      <p:sp>
        <p:nvSpPr>
          <p:cNvPr id="26" name="TextBox 25"/>
          <p:cNvSpPr txBox="1"/>
          <p:nvPr/>
        </p:nvSpPr>
        <p:spPr>
          <a:xfrm>
            <a:off x="985457" y="5025768"/>
            <a:ext cx="1564851" cy="400110"/>
          </a:xfrm>
          <a:prstGeom prst="rect">
            <a:avLst/>
          </a:prstGeom>
          <a:noFill/>
        </p:spPr>
        <p:txBody>
          <a:bodyPr wrap="none" rtlCol="0">
            <a:spAutoFit/>
          </a:bodyPr>
          <a:lstStyle/>
          <a:p>
            <a:pPr algn="ctr"/>
            <a:r>
              <a:rPr lang="en-US" sz="2000" dirty="0">
                <a:ea typeface="Source Sans Pro" charset="0"/>
                <a:cs typeface="Source Sans Pro" charset="0"/>
              </a:rPr>
              <a:t>miles = 43.60</a:t>
            </a:r>
          </a:p>
        </p:txBody>
      </p:sp>
      <p:sp>
        <p:nvSpPr>
          <p:cNvPr id="28" name="TextBox 27"/>
          <p:cNvSpPr txBox="1"/>
          <p:nvPr/>
        </p:nvSpPr>
        <p:spPr>
          <a:xfrm>
            <a:off x="811019" y="5742924"/>
            <a:ext cx="1913729" cy="400110"/>
          </a:xfrm>
          <a:prstGeom prst="rect">
            <a:avLst/>
          </a:prstGeom>
          <a:noFill/>
        </p:spPr>
        <p:txBody>
          <a:bodyPr wrap="none" rtlCol="0">
            <a:spAutoFit/>
          </a:bodyPr>
          <a:lstStyle/>
          <a:p>
            <a:pPr algn="ctr"/>
            <a:r>
              <a:rPr lang="en-US" sz="2000" dirty="0">
                <a:ea typeface="Source Sans Pro" charset="0"/>
                <a:cs typeface="Source Sans Pro" charset="0"/>
              </a:rPr>
              <a:t>name = “Camry”</a:t>
            </a:r>
          </a:p>
        </p:txBody>
      </p:sp>
      <p:pic>
        <p:nvPicPr>
          <p:cNvPr id="24" name="Picture 23"/>
          <p:cNvPicPr>
            <a:picLocks noChangeAspect="1"/>
          </p:cNvPicPr>
          <p:nvPr/>
        </p:nvPicPr>
        <p:blipFill>
          <a:blip r:embed="rId5"/>
          <a:stretch>
            <a:fillRect/>
          </a:stretch>
        </p:blipFill>
        <p:spPr>
          <a:xfrm>
            <a:off x="4248649" y="2178287"/>
            <a:ext cx="6400799" cy="3459512"/>
          </a:xfrm>
          <a:prstGeom prst="rect">
            <a:avLst/>
          </a:prstGeom>
        </p:spPr>
      </p:pic>
    </p:spTree>
    <p:extLst>
      <p:ext uri="{BB962C8B-B14F-4D97-AF65-F5344CB8AC3E}">
        <p14:creationId xmlns:p14="http://schemas.microsoft.com/office/powerpoint/2010/main" val="3921882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829"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596106" y="1538359"/>
            <a:ext cx="10996595" cy="1813508"/>
            <a:chOff x="596106" y="2834901"/>
            <a:chExt cx="10996595" cy="181350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6663"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06"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7829"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2387"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8200"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Python</a:t>
            </a:r>
          </a:p>
        </p:txBody>
      </p:sp>
      <p:grpSp>
        <p:nvGrpSpPr>
          <p:cNvPr id="45" name="Group 44"/>
          <p:cNvGrpSpPr/>
          <p:nvPr/>
        </p:nvGrpSpPr>
        <p:grpSpPr>
          <a:xfrm>
            <a:off x="332710" y="3778422"/>
            <a:ext cx="11517999" cy="414161"/>
            <a:chOff x="407771" y="4817968"/>
            <a:chExt cx="11517999" cy="414161"/>
          </a:xfrm>
        </p:grpSpPr>
        <p:sp>
          <p:nvSpPr>
            <p:cNvPr id="39" name="TextBox 38"/>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Variables</a:t>
              </a:r>
            </a:p>
          </p:txBody>
        </p:sp>
        <p:sp>
          <p:nvSpPr>
            <p:cNvPr id="40" name="TextBox 39"/>
            <p:cNvSpPr txBox="1"/>
            <p:nvPr/>
          </p:nvSpPr>
          <p:spPr>
            <a:xfrm>
              <a:off x="274703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Types</a:t>
              </a:r>
            </a:p>
          </p:txBody>
        </p:sp>
        <p:sp>
          <p:nvSpPr>
            <p:cNvPr id="41" name="TextBox 40"/>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Operators</a:t>
              </a:r>
            </a:p>
          </p:txBody>
        </p:sp>
        <p:sp>
          <p:nvSpPr>
            <p:cNvPr id="43" name="TextBox 42"/>
            <p:cNvSpPr txBox="1"/>
            <p:nvPr/>
          </p:nvSpPr>
          <p:spPr>
            <a:xfrm>
              <a:off x="7335160"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Conditions</a:t>
              </a:r>
            </a:p>
          </p:txBody>
        </p:sp>
        <p:sp>
          <p:nvSpPr>
            <p:cNvPr id="44" name="TextBox 43"/>
            <p:cNvSpPr txBox="1"/>
            <p:nvPr/>
          </p:nvSpPr>
          <p:spPr>
            <a:xfrm>
              <a:off x="9685676"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Loops</a:t>
              </a:r>
              <a:endParaRPr lang="en-IN" sz="2400" b="1" dirty="0">
                <a:latin typeface="+mn-lt"/>
              </a:endParaRPr>
            </a:p>
          </p:txBody>
        </p:sp>
      </p:grpSp>
      <p:cxnSp>
        <p:nvCxnSpPr>
          <p:cNvPr id="30" name="Straight Connector 2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3564"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10615"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8"/>
          <a:stretch>
            <a:fillRect/>
          </a:stretch>
        </p:blipFill>
        <p:spPr>
          <a:xfrm>
            <a:off x="861439" y="4982180"/>
            <a:ext cx="1383390" cy="395036"/>
          </a:xfrm>
          <a:prstGeom prst="rect">
            <a:avLst/>
          </a:prstGeom>
        </p:spPr>
      </p:pic>
      <p:pic>
        <p:nvPicPr>
          <p:cNvPr id="27" name="Picture 26"/>
          <p:cNvPicPr>
            <a:picLocks noChangeAspect="1"/>
          </p:cNvPicPr>
          <p:nvPr/>
        </p:nvPicPr>
        <p:blipFill>
          <a:blip r:embed="rId9"/>
          <a:stretch>
            <a:fillRect/>
          </a:stretch>
        </p:blipFill>
        <p:spPr>
          <a:xfrm>
            <a:off x="9977341" y="4948795"/>
            <a:ext cx="1071419" cy="450051"/>
          </a:xfrm>
          <a:prstGeom prst="rect">
            <a:avLst/>
          </a:prstGeom>
        </p:spPr>
      </p:pic>
      <p:grpSp>
        <p:nvGrpSpPr>
          <p:cNvPr id="28" name="Group 27"/>
          <p:cNvGrpSpPr/>
          <p:nvPr/>
        </p:nvGrpSpPr>
        <p:grpSpPr>
          <a:xfrm>
            <a:off x="485110" y="6346480"/>
            <a:ext cx="11204098" cy="414161"/>
            <a:chOff x="407771" y="4817968"/>
            <a:chExt cx="11204098" cy="414161"/>
          </a:xfrm>
        </p:grpSpPr>
        <p:sp>
          <p:nvSpPr>
            <p:cNvPr id="31" name="TextBox 30"/>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Function</a:t>
              </a:r>
            </a:p>
          </p:txBody>
        </p:sp>
        <p:sp>
          <p:nvSpPr>
            <p:cNvPr id="33" name="TextBox 32"/>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lambda function</a:t>
              </a:r>
            </a:p>
          </p:txBody>
        </p:sp>
        <p:sp>
          <p:nvSpPr>
            <p:cNvPr id="35" name="TextBox 34"/>
            <p:cNvSpPr txBox="1"/>
            <p:nvPr/>
          </p:nvSpPr>
          <p:spPr>
            <a:xfrm>
              <a:off x="9371775"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Date-time</a:t>
              </a:r>
              <a:endParaRPr lang="en-IN" sz="2400" b="1" dirty="0">
                <a:latin typeface="+mn-lt"/>
              </a:endParaRPr>
            </a:p>
          </p:txBody>
        </p:sp>
      </p:grpSp>
      <p:sp>
        <p:nvSpPr>
          <p:cNvPr id="5" name="Rectangle 4"/>
          <p:cNvSpPr/>
          <p:nvPr/>
        </p:nvSpPr>
        <p:spPr>
          <a:xfrm>
            <a:off x="5636526" y="4991256"/>
            <a:ext cx="996286" cy="369332"/>
          </a:xfrm>
          <a:prstGeom prst="rect">
            <a:avLst/>
          </a:prstGeom>
          <a:solidFill>
            <a:schemeClr val="accent1"/>
          </a:solidFill>
          <a:ln>
            <a:noFill/>
          </a:ln>
        </p:spPr>
        <p:txBody>
          <a:bodyPr wrap="square">
            <a:spAutoFit/>
          </a:bodyPr>
          <a:lstStyle/>
          <a:p>
            <a:r>
              <a:rPr lang="en-IN" b="1" dirty="0">
                <a:solidFill>
                  <a:schemeClr val="bg1"/>
                </a:solidFill>
              </a:rPr>
              <a:t>lambda</a:t>
            </a:r>
            <a:r>
              <a:rPr lang="en-IN" b="1" dirty="0"/>
              <a:t> </a:t>
            </a:r>
            <a:endParaRPr lang="en-IN" dirty="0"/>
          </a:p>
        </p:txBody>
      </p:sp>
    </p:spTree>
    <p:extLst>
      <p:ext uri="{BB962C8B-B14F-4D97-AF65-F5344CB8AC3E}">
        <p14:creationId xmlns:p14="http://schemas.microsoft.com/office/powerpoint/2010/main" val="378755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39721" y="4408488"/>
            <a:ext cx="8843328" cy="1000408"/>
            <a:chOff x="1539721" y="4408488"/>
            <a:chExt cx="8843328" cy="1000408"/>
          </a:xfrm>
        </p:grpSpPr>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9721" y="4414333"/>
              <a:ext cx="988718" cy="9887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 name="Picture 3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02366" y="4408488"/>
              <a:ext cx="1000408" cy="10004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6005" y="4520170"/>
              <a:ext cx="777044" cy="7770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06146" y="4520170"/>
              <a:ext cx="780762" cy="7770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Picture 4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26458" y="4419972"/>
              <a:ext cx="977440" cy="9774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 name="Group 3"/>
          <p:cNvGrpSpPr/>
          <p:nvPr/>
        </p:nvGrpSpPr>
        <p:grpSpPr>
          <a:xfrm>
            <a:off x="2026409" y="2944325"/>
            <a:ext cx="7974851" cy="588902"/>
            <a:chOff x="2026409" y="2989104"/>
            <a:chExt cx="7974851" cy="926157"/>
          </a:xfrm>
        </p:grpSpPr>
        <p:cxnSp>
          <p:nvCxnSpPr>
            <p:cNvPr id="51" name="Straight Connector 50"/>
            <p:cNvCxnSpPr/>
            <p:nvPr/>
          </p:nvCxnSpPr>
          <p:spPr>
            <a:xfrm>
              <a:off x="4017369" y="2989104"/>
              <a:ext cx="0" cy="926157"/>
            </a:xfrm>
            <a:prstGeom prst="line">
              <a:avLst/>
            </a:prstGeom>
            <a:ln w="12700">
              <a:solidFill>
                <a:srgbClr val="36ABA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014257" y="2989104"/>
              <a:ext cx="0" cy="926157"/>
            </a:xfrm>
            <a:prstGeom prst="line">
              <a:avLst/>
            </a:prstGeom>
            <a:ln w="12700">
              <a:solidFill>
                <a:srgbClr val="36ABA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026409" y="2989104"/>
              <a:ext cx="0" cy="926157"/>
            </a:xfrm>
            <a:prstGeom prst="line">
              <a:avLst/>
            </a:prstGeom>
            <a:ln w="12700">
              <a:solidFill>
                <a:srgbClr val="36ABA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007758" y="2989104"/>
              <a:ext cx="0" cy="926157"/>
            </a:xfrm>
            <a:prstGeom prst="line">
              <a:avLst/>
            </a:prstGeom>
            <a:ln w="12700">
              <a:solidFill>
                <a:srgbClr val="36ABA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0001260" y="2989104"/>
              <a:ext cx="0" cy="926157"/>
            </a:xfrm>
            <a:prstGeom prst="line">
              <a:avLst/>
            </a:prstGeom>
            <a:ln w="12700">
              <a:solidFill>
                <a:srgbClr val="36ABA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1491916" y="2944325"/>
            <a:ext cx="9192126" cy="0"/>
          </a:xfrm>
          <a:prstGeom prst="line">
            <a:avLst/>
          </a:prstGeom>
          <a:ln w="12700">
            <a:solidFill>
              <a:srgbClr val="36ABAD"/>
            </a:solidFill>
            <a:headEnd type="oval"/>
            <a:tailEnd type="oval" w="med" len="med"/>
          </a:ln>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185376" y="1804554"/>
            <a:ext cx="9821248" cy="500586"/>
          </a:xfrm>
          <a:prstGeom prst="rect">
            <a:avLst/>
          </a:prstGeom>
          <a:noFill/>
        </p:spPr>
        <p:txBody>
          <a:bodyPr wrap="square" rtlCol="0">
            <a:spAutoFit/>
          </a:bodyPr>
          <a:lstStyle/>
          <a:p>
            <a:pPr algn="ctr">
              <a:lnSpc>
                <a:spcPts val="3400"/>
              </a:lnSpc>
            </a:pPr>
            <a:r>
              <a:rPr lang="en-US" sz="2400" dirty="0">
                <a:ea typeface="Source Sans Pro" charset="0"/>
                <a:cs typeface="Source Sans Pro" charset="0"/>
              </a:rPr>
              <a:t>A classification to specify which type of a value a variable has</a:t>
            </a:r>
            <a:endParaRPr lang="en-IN" sz="2400" dirty="0">
              <a:ea typeface="Source Sans Pro" charset="0"/>
              <a:cs typeface="Source Sans Pro" charset="0"/>
            </a:endParaRPr>
          </a:p>
        </p:txBody>
      </p:sp>
      <p:sp>
        <p:nvSpPr>
          <p:cNvPr id="54" name="TextBox 53"/>
          <p:cNvSpPr txBox="1"/>
          <p:nvPr/>
        </p:nvSpPr>
        <p:spPr>
          <a:xfrm>
            <a:off x="1217654" y="3823208"/>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Numeric</a:t>
            </a:r>
          </a:p>
        </p:txBody>
      </p:sp>
      <p:sp>
        <p:nvSpPr>
          <p:cNvPr id="97" name="TextBox 96"/>
          <p:cNvSpPr txBox="1"/>
          <p:nvPr/>
        </p:nvSpPr>
        <p:spPr>
          <a:xfrm>
            <a:off x="3211432" y="3823208"/>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List</a:t>
            </a:r>
          </a:p>
        </p:txBody>
      </p:sp>
      <p:sp>
        <p:nvSpPr>
          <p:cNvPr id="41" name="TextBox 40"/>
          <p:cNvSpPr txBox="1"/>
          <p:nvPr/>
        </p:nvSpPr>
        <p:spPr>
          <a:xfrm>
            <a:off x="5205210" y="3823208"/>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Tuple</a:t>
            </a:r>
          </a:p>
        </p:txBody>
      </p:sp>
      <p:sp>
        <p:nvSpPr>
          <p:cNvPr id="43" name="TextBox 42"/>
          <p:cNvSpPr txBox="1"/>
          <p:nvPr/>
        </p:nvSpPr>
        <p:spPr>
          <a:xfrm>
            <a:off x="7198988" y="3823208"/>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Strings</a:t>
            </a:r>
          </a:p>
        </p:txBody>
      </p:sp>
      <p:sp>
        <p:nvSpPr>
          <p:cNvPr id="46" name="TextBox 45"/>
          <p:cNvSpPr txBox="1"/>
          <p:nvPr/>
        </p:nvSpPr>
        <p:spPr>
          <a:xfrm>
            <a:off x="9192766" y="3823208"/>
            <a:ext cx="1689242"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Dictionary</a:t>
            </a:r>
          </a:p>
        </p:txBody>
      </p:sp>
      <p:cxnSp>
        <p:nvCxnSpPr>
          <p:cNvPr id="26" name="Straight Connector 25"/>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240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5047450" y="1712694"/>
            <a:ext cx="4295842" cy="367546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9175" y="1505097"/>
            <a:ext cx="1411208" cy="1411208"/>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63019" y="1381050"/>
            <a:ext cx="7943025" cy="4964388"/>
          </a:xfrm>
          <a:prstGeom prst="rect">
            <a:avLst/>
          </a:prstGeom>
        </p:spPr>
      </p:pic>
      <p:sp>
        <p:nvSpPr>
          <p:cNvPr id="19" name="TextBox 18"/>
          <p:cNvSpPr txBox="1"/>
          <p:nvPr/>
        </p:nvSpPr>
        <p:spPr>
          <a:xfrm>
            <a:off x="1094738" y="1753339"/>
            <a:ext cx="2187216" cy="964367"/>
          </a:xfrm>
          <a:prstGeom prst="rect">
            <a:avLst/>
          </a:prstGeom>
          <a:noFill/>
        </p:spPr>
        <p:txBody>
          <a:bodyPr wrap="square" rtlCol="0">
            <a:spAutoFit/>
          </a:bodyPr>
          <a:lstStyle/>
          <a:p>
            <a:pPr algn="ctr">
              <a:lnSpc>
                <a:spcPts val="3400"/>
              </a:lnSpc>
            </a:pPr>
            <a:r>
              <a:rPr lang="en-US" sz="2400" b="1" dirty="0">
                <a:ea typeface="Source Sans Pro Semibold" charset="0"/>
                <a:cs typeface="Source Sans Pro Semibold" charset="0"/>
              </a:rPr>
              <a:t>Numeric</a:t>
            </a:r>
          </a:p>
          <a:p>
            <a:pPr algn="ctr">
              <a:lnSpc>
                <a:spcPts val="3400"/>
              </a:lnSpc>
            </a:pPr>
            <a:r>
              <a:rPr lang="en-US" sz="2400" b="1" dirty="0">
                <a:ea typeface="Source Sans Pro Semibold" charset="0"/>
                <a:cs typeface="Source Sans Pro Semibold" charset="0"/>
              </a:rPr>
              <a:t>Data Type</a:t>
            </a:r>
            <a:endParaRPr lang="en-IN" sz="2400" b="1" dirty="0">
              <a:ea typeface="Source Sans Pro Semibold" charset="0"/>
              <a:cs typeface="Source Sans Pro Semibold" charset="0"/>
            </a:endParaRPr>
          </a:p>
        </p:txBody>
      </p:sp>
      <p:grpSp>
        <p:nvGrpSpPr>
          <p:cNvPr id="8" name="Group 7"/>
          <p:cNvGrpSpPr/>
          <p:nvPr/>
        </p:nvGrpSpPr>
        <p:grpSpPr>
          <a:xfrm>
            <a:off x="844779" y="2996178"/>
            <a:ext cx="4005900" cy="2804912"/>
            <a:chOff x="892784" y="2804976"/>
            <a:chExt cx="3510228" cy="2804912"/>
          </a:xfrm>
        </p:grpSpPr>
        <p:sp>
          <p:nvSpPr>
            <p:cNvPr id="46" name="TextBox 45"/>
            <p:cNvSpPr txBox="1"/>
            <p:nvPr/>
          </p:nvSpPr>
          <p:spPr>
            <a:xfrm>
              <a:off x="977708" y="2804976"/>
              <a:ext cx="2535102"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Store numeric values</a:t>
              </a:r>
            </a:p>
          </p:txBody>
        </p:sp>
        <p:cxnSp>
          <p:nvCxnSpPr>
            <p:cNvPr id="31" name="Straight Connector 30"/>
            <p:cNvCxnSpPr/>
            <p:nvPr/>
          </p:nvCxnSpPr>
          <p:spPr>
            <a:xfrm flipV="1">
              <a:off x="892784" y="3046612"/>
              <a:ext cx="0" cy="2383344"/>
            </a:xfrm>
            <a:prstGeom prst="line">
              <a:avLst/>
            </a:prstGeom>
            <a:ln w="12700">
              <a:solidFill>
                <a:srgbClr val="4CC1B7"/>
              </a:solidFill>
              <a:headEnd type="oval"/>
              <a:tailEnd type="oval" w="med" len="med"/>
            </a:ln>
            <a:effectLst/>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77707" y="3418682"/>
              <a:ext cx="3077285" cy="400494"/>
            </a:xfrm>
            <a:prstGeom prst="rect">
              <a:avLst/>
            </a:prstGeom>
            <a:noFill/>
          </p:spPr>
          <p:txBody>
            <a:bodyPr wrap="square" rtlCol="0">
              <a:spAutoFit/>
            </a:bodyPr>
            <a:lstStyle/>
            <a:p>
              <a:pPr>
                <a:lnSpc>
                  <a:spcPts val="2500"/>
                </a:lnSpc>
              </a:pPr>
              <a:r>
                <a:rPr lang="en-IN" sz="2000" b="1" dirty="0">
                  <a:ea typeface="Source Sans Pro" charset="0"/>
                  <a:cs typeface="Source Sans Pro" charset="0"/>
                </a:rPr>
                <a:t>Integer type</a:t>
              </a:r>
              <a:r>
                <a:rPr lang="en-IN" sz="2000" b="1" dirty="0">
                  <a:ea typeface="Source Sans Pro Semibold" charset="0"/>
                  <a:cs typeface="Source Sans Pro Semibold" charset="0"/>
                </a:rPr>
                <a:t> [A = 89]</a:t>
              </a:r>
            </a:p>
          </p:txBody>
        </p:sp>
        <p:sp>
          <p:nvSpPr>
            <p:cNvPr id="53" name="TextBox 52"/>
            <p:cNvSpPr txBox="1"/>
            <p:nvPr/>
          </p:nvSpPr>
          <p:spPr>
            <a:xfrm>
              <a:off x="977707" y="4006293"/>
              <a:ext cx="3077285" cy="412934"/>
            </a:xfrm>
            <a:prstGeom prst="rect">
              <a:avLst/>
            </a:prstGeom>
            <a:noFill/>
          </p:spPr>
          <p:txBody>
            <a:bodyPr wrap="square" rtlCol="0">
              <a:spAutoFit/>
            </a:bodyPr>
            <a:lstStyle/>
            <a:p>
              <a:pPr>
                <a:lnSpc>
                  <a:spcPts val="2500"/>
                </a:lnSpc>
              </a:pPr>
              <a:r>
                <a:rPr lang="en-IN" sz="2000" b="1" dirty="0">
                  <a:ea typeface="Source Sans Pro" charset="0"/>
                  <a:cs typeface="Source Sans Pro" charset="0"/>
                </a:rPr>
                <a:t>Float type</a:t>
              </a:r>
              <a:r>
                <a:rPr lang="en-IN" sz="2000" b="1" dirty="0">
                  <a:ea typeface="Source Sans Pro Semibold" charset="0"/>
                  <a:cs typeface="Source Sans Pro Semibold" charset="0"/>
                </a:rPr>
                <a:t> [B = 5.67]</a:t>
              </a:r>
            </a:p>
          </p:txBody>
        </p:sp>
        <p:sp>
          <p:nvSpPr>
            <p:cNvPr id="55" name="TextBox 54"/>
            <p:cNvSpPr txBox="1"/>
            <p:nvPr/>
          </p:nvSpPr>
          <p:spPr>
            <a:xfrm>
              <a:off x="977707" y="4610285"/>
              <a:ext cx="3077285" cy="412934"/>
            </a:xfrm>
            <a:prstGeom prst="rect">
              <a:avLst/>
            </a:prstGeom>
            <a:noFill/>
          </p:spPr>
          <p:txBody>
            <a:bodyPr wrap="square" rtlCol="0">
              <a:spAutoFit/>
            </a:bodyPr>
            <a:lstStyle/>
            <a:p>
              <a:pPr>
                <a:lnSpc>
                  <a:spcPts val="2500"/>
                </a:lnSpc>
              </a:pPr>
              <a:r>
                <a:rPr lang="en-IN" sz="2000" b="1" dirty="0">
                  <a:ea typeface="Source Sans Pro" charset="0"/>
                  <a:cs typeface="Source Sans Pro" charset="0"/>
                </a:rPr>
                <a:t>Complex type</a:t>
              </a:r>
              <a:r>
                <a:rPr lang="en-IN" sz="2000" b="1" dirty="0">
                  <a:ea typeface="Source Sans Pro Semibold" charset="0"/>
                  <a:cs typeface="Source Sans Pro Semibold" charset="0"/>
                </a:rPr>
                <a:t> [C = 6 + </a:t>
              </a:r>
              <a:r>
                <a:rPr lang="en-IN" sz="2000" b="1" dirty="0" err="1">
                  <a:ea typeface="Source Sans Pro Semibold" charset="0"/>
                  <a:cs typeface="Source Sans Pro Semibold" charset="0"/>
                </a:rPr>
                <a:t>i</a:t>
              </a:r>
              <a:r>
                <a:rPr lang="en-IN" sz="2000" b="1" dirty="0">
                  <a:ea typeface="Source Sans Pro Semibold" charset="0"/>
                  <a:cs typeface="Source Sans Pro Semibold" charset="0"/>
                </a:rPr>
                <a:t>]</a:t>
              </a:r>
            </a:p>
          </p:txBody>
        </p:sp>
        <p:sp>
          <p:nvSpPr>
            <p:cNvPr id="56" name="TextBox 55"/>
            <p:cNvSpPr txBox="1"/>
            <p:nvPr/>
          </p:nvSpPr>
          <p:spPr>
            <a:xfrm>
              <a:off x="977707" y="5196954"/>
              <a:ext cx="3425305" cy="412934"/>
            </a:xfrm>
            <a:prstGeom prst="rect">
              <a:avLst/>
            </a:prstGeom>
            <a:noFill/>
          </p:spPr>
          <p:txBody>
            <a:bodyPr wrap="square" rtlCol="0">
              <a:spAutoFit/>
            </a:bodyPr>
            <a:lstStyle/>
            <a:p>
              <a:pPr>
                <a:lnSpc>
                  <a:spcPts val="2500"/>
                </a:lnSpc>
              </a:pPr>
              <a:r>
                <a:rPr lang="en-IN" sz="2000" b="1" dirty="0">
                  <a:ea typeface="Source Sans Pro" charset="0"/>
                  <a:cs typeface="Source Sans Pro" charset="0"/>
                </a:rPr>
                <a:t>Long type [D = </a:t>
              </a:r>
              <a:r>
                <a:rPr lang="en-US" sz="2000" b="1" dirty="0">
                  <a:ea typeface="Source Sans Pro" charset="0"/>
                  <a:cs typeface="Source Sans Pro" charset="0"/>
                </a:rPr>
                <a:t>785843*38383 ]</a:t>
              </a:r>
            </a:p>
          </p:txBody>
        </p:sp>
        <p:cxnSp>
          <p:nvCxnSpPr>
            <p:cNvPr id="25" name="Straight Connector 24"/>
            <p:cNvCxnSpPr/>
            <p:nvPr/>
          </p:nvCxnSpPr>
          <p:spPr>
            <a:xfrm flipV="1">
              <a:off x="892784" y="3625150"/>
              <a:ext cx="0" cy="613134"/>
            </a:xfrm>
            <a:prstGeom prst="line">
              <a:avLst/>
            </a:prstGeom>
            <a:ln w="12700">
              <a:solidFill>
                <a:srgbClr val="4CC1B7"/>
              </a:solidFill>
              <a:headEnd type="oval"/>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92784" y="4238284"/>
              <a:ext cx="0" cy="578468"/>
            </a:xfrm>
            <a:prstGeom prst="line">
              <a:avLst/>
            </a:prstGeom>
            <a:ln w="12700">
              <a:solidFill>
                <a:srgbClr val="4CC1B7"/>
              </a:solidFill>
              <a:headEnd type="oval"/>
              <a:tailEnd type="oval" w="med" len="med"/>
            </a:ln>
            <a:effectLst/>
          </p:spPr>
          <p:style>
            <a:lnRef idx="1">
              <a:schemeClr val="accent1"/>
            </a:lnRef>
            <a:fillRef idx="0">
              <a:schemeClr val="accent1"/>
            </a:fillRef>
            <a:effectRef idx="0">
              <a:schemeClr val="accent1"/>
            </a:effectRef>
            <a:fontRef idx="minor">
              <a:schemeClr val="tx1"/>
            </a:fontRef>
          </p:style>
        </p:cxnSp>
      </p:grpSp>
      <p:cxnSp>
        <p:nvCxnSpPr>
          <p:cNvPr id="36" name="Straight Connector 35"/>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68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91571" y="4132453"/>
            <a:ext cx="2075728" cy="2110498"/>
            <a:chOff x="6888875" y="3964539"/>
            <a:chExt cx="1780112" cy="1809931"/>
          </a:xfrm>
        </p:grpSpPr>
        <p:pic>
          <p:nvPicPr>
            <p:cNvPr id="7" name="Picture 6"/>
            <p:cNvPicPr>
              <a:picLocks noChangeAspect="1"/>
            </p:cNvPicPr>
            <p:nvPr/>
          </p:nvPicPr>
          <p:blipFill rotWithShape="1">
            <a:blip r:embed="rId3" cstate="screen">
              <a:alphaModFix amt="75000"/>
              <a:extLst>
                <a:ext uri="{28A0092B-C50C-407E-A947-70E740481C1C}">
                  <a14:useLocalDpi xmlns:a14="http://schemas.microsoft.com/office/drawing/2010/main"/>
                </a:ext>
              </a:extLst>
            </a:blip>
            <a:srcRect/>
            <a:stretch/>
          </p:blipFill>
          <p:spPr>
            <a:xfrm>
              <a:off x="6888875" y="3964539"/>
              <a:ext cx="1780112" cy="1780112"/>
            </a:xfrm>
            <a:prstGeom prst="ellipse">
              <a:avLst/>
            </a:prstGeom>
            <a:ln>
              <a:noFill/>
            </a:ln>
            <a:effectLst>
              <a:softEdge rad="112500"/>
            </a:effectLst>
          </p:spPr>
        </p:pic>
        <p:sp>
          <p:nvSpPr>
            <p:cNvPr id="18" name="Oval 17"/>
            <p:cNvSpPr/>
            <p:nvPr/>
          </p:nvSpPr>
          <p:spPr>
            <a:xfrm>
              <a:off x="6888875" y="3994358"/>
              <a:ext cx="1780112" cy="1780112"/>
            </a:xfrm>
            <a:prstGeom prst="ellipse">
              <a:avLst/>
            </a:prstGeom>
            <a:solidFill>
              <a:srgbClr val="4CC1B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4041" y="1582048"/>
            <a:ext cx="1280160" cy="1274064"/>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185375" y="1737400"/>
            <a:ext cx="2578231" cy="500586"/>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List Data Type</a:t>
            </a:r>
            <a:endParaRPr lang="en-IN" sz="2400" b="1" dirty="0">
              <a:ea typeface="Source Sans Pro Semibold" charset="0"/>
              <a:cs typeface="Source Sans Pro Semibold" charset="0"/>
            </a:endParaRPr>
          </a:p>
        </p:txBody>
      </p:sp>
      <p:grpSp>
        <p:nvGrpSpPr>
          <p:cNvPr id="9" name="Group 8"/>
          <p:cNvGrpSpPr/>
          <p:nvPr/>
        </p:nvGrpSpPr>
        <p:grpSpPr>
          <a:xfrm>
            <a:off x="1315736" y="2804976"/>
            <a:ext cx="5494137" cy="2532079"/>
            <a:chOff x="1150116" y="2804976"/>
            <a:chExt cx="5072086" cy="2532079"/>
          </a:xfrm>
        </p:grpSpPr>
        <p:cxnSp>
          <p:nvCxnSpPr>
            <p:cNvPr id="17" name="Straight Connector 16"/>
            <p:cNvCxnSpPr/>
            <p:nvPr/>
          </p:nvCxnSpPr>
          <p:spPr>
            <a:xfrm flipV="1">
              <a:off x="1150116" y="3046612"/>
              <a:ext cx="0" cy="1085841"/>
            </a:xfrm>
            <a:prstGeom prst="line">
              <a:avLst/>
            </a:prstGeom>
            <a:ln w="12700">
              <a:solidFill>
                <a:srgbClr val="4CC1B7"/>
              </a:solidFill>
              <a:headEnd type="oval"/>
              <a:tailEnd type="oval" w="med" len="med"/>
            </a:ln>
            <a:effectLst/>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330041" y="2804976"/>
              <a:ext cx="4563837" cy="733534"/>
            </a:xfrm>
            <a:prstGeom prst="rect">
              <a:avLst/>
            </a:prstGeom>
            <a:noFill/>
          </p:spPr>
          <p:txBody>
            <a:bodyPr wrap="square" rtlCol="0">
              <a:spAutoFit/>
            </a:bodyPr>
            <a:lstStyle/>
            <a:p>
              <a:pPr>
                <a:lnSpc>
                  <a:spcPts val="2500"/>
                </a:lnSpc>
              </a:pPr>
              <a:r>
                <a:rPr lang="en-IN" sz="2000" b="1" dirty="0">
                  <a:ea typeface="Source Sans Pro" charset="0"/>
                  <a:cs typeface="Source Sans Pro" charset="0"/>
                </a:rPr>
                <a:t>Sequence of comma separated values (items) between square brackets </a:t>
              </a:r>
            </a:p>
          </p:txBody>
        </p:sp>
        <p:sp>
          <p:nvSpPr>
            <p:cNvPr id="36" name="TextBox 35"/>
            <p:cNvSpPr txBox="1"/>
            <p:nvPr/>
          </p:nvSpPr>
          <p:spPr>
            <a:xfrm>
              <a:off x="1280378" y="3962320"/>
              <a:ext cx="4941824" cy="1374735"/>
            </a:xfrm>
            <a:prstGeom prst="rect">
              <a:avLst/>
            </a:prstGeom>
            <a:noFill/>
          </p:spPr>
          <p:txBody>
            <a:bodyPr wrap="square" rtlCol="0">
              <a:spAutoFit/>
            </a:bodyPr>
            <a:lstStyle/>
            <a:p>
              <a:pPr>
                <a:lnSpc>
                  <a:spcPts val="2500"/>
                </a:lnSpc>
              </a:pPr>
              <a:r>
                <a:rPr lang="en-IN" sz="2000" b="1" dirty="0" err="1">
                  <a:ea typeface="Source Sans Pro" charset="0"/>
                  <a:cs typeface="Source Sans Pro" charset="0"/>
                </a:rPr>
                <a:t>Eg</a:t>
              </a:r>
              <a:r>
                <a:rPr lang="en-IN" sz="2000" b="1" dirty="0">
                  <a:ea typeface="Source Sans Pro" charset="0"/>
                  <a:cs typeface="Source Sans Pro" charset="0"/>
                </a:rPr>
                <a:t>. Recommending a list of fruits for a diet regimen </a:t>
              </a:r>
            </a:p>
            <a:p>
              <a:pPr>
                <a:lnSpc>
                  <a:spcPts val="2500"/>
                </a:lnSpc>
              </a:pPr>
              <a:endParaRPr lang="en-IN" sz="2000" b="1" dirty="0">
                <a:ea typeface="Source Sans Pro Semibold" charset="0"/>
                <a:cs typeface="Source Sans Pro Semibold" charset="0"/>
              </a:endParaRPr>
            </a:p>
            <a:p>
              <a:pPr>
                <a:lnSpc>
                  <a:spcPts val="2500"/>
                </a:lnSpc>
              </a:pPr>
              <a:r>
                <a:rPr lang="en-IN" sz="2000" b="1" dirty="0" err="1">
                  <a:ea typeface="Source Sans Pro Semibold" charset="0"/>
                  <a:cs typeface="Source Sans Pro Semibold" charset="0"/>
                </a:rPr>
                <a:t>list_fruits</a:t>
              </a:r>
              <a:r>
                <a:rPr lang="en-IN" sz="2000" b="1" dirty="0">
                  <a:ea typeface="Source Sans Pro Semibold" charset="0"/>
                  <a:cs typeface="Source Sans Pro Semibold" charset="0"/>
                </a:rPr>
                <a:t> = [‘orange’ , ‘apple’ , ‘mango’] </a:t>
              </a:r>
            </a:p>
          </p:txBody>
        </p:sp>
      </p:grpSp>
      <p:cxnSp>
        <p:nvCxnSpPr>
          <p:cNvPr id="20" name="Straight Connector 1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491571" y="1818248"/>
            <a:ext cx="2075728" cy="2075728"/>
            <a:chOff x="7645948" y="2552286"/>
            <a:chExt cx="1998114" cy="1998114"/>
          </a:xfrm>
        </p:grpSpPr>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645948" y="2552286"/>
              <a:ext cx="1998114" cy="1998114"/>
            </a:xfrm>
            <a:prstGeom prst="ellipse">
              <a:avLst/>
            </a:prstGeom>
            <a:ln>
              <a:noFill/>
            </a:ln>
            <a:effectLst>
              <a:softEdge rad="112500"/>
            </a:effectLst>
          </p:spPr>
        </p:pic>
        <p:sp>
          <p:nvSpPr>
            <p:cNvPr id="3" name="Oval 2"/>
            <p:cNvSpPr/>
            <p:nvPr/>
          </p:nvSpPr>
          <p:spPr>
            <a:xfrm>
              <a:off x="7645948" y="2552286"/>
              <a:ext cx="1998114" cy="1998114"/>
            </a:xfrm>
            <a:prstGeom prst="ellipse">
              <a:avLst/>
            </a:prstGeom>
            <a:solidFill>
              <a:srgbClr val="4CC1B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4808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45" y="1591820"/>
            <a:ext cx="1280160" cy="1274064"/>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294560" y="1846584"/>
            <a:ext cx="2380784" cy="528350"/>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List Operations</a:t>
            </a:r>
            <a:endParaRPr lang="en-IN" sz="2400" b="1" dirty="0">
              <a:ea typeface="Source Sans Pro Semibold" charset="0"/>
              <a:cs typeface="Source Sans Pro Semibold" charset="0"/>
            </a:endParaRPr>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8086" y="3151580"/>
            <a:ext cx="1055444" cy="1060494"/>
          </a:xfrm>
          <a:prstGeom prst="rect">
            <a:avLst/>
          </a:prstGeom>
        </p:spPr>
      </p:pic>
      <p:sp>
        <p:nvSpPr>
          <p:cNvPr id="54" name="TextBox 53"/>
          <p:cNvSpPr txBox="1"/>
          <p:nvPr/>
        </p:nvSpPr>
        <p:spPr>
          <a:xfrm>
            <a:off x="2533975" y="3315060"/>
            <a:ext cx="1316931" cy="7335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Access values</a:t>
            </a:r>
          </a:p>
        </p:txBody>
      </p:sp>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48086" y="4866115"/>
            <a:ext cx="1055444" cy="1060494"/>
          </a:xfrm>
          <a:prstGeom prst="rect">
            <a:avLst/>
          </a:prstGeom>
        </p:spPr>
      </p:pic>
      <p:sp>
        <p:nvSpPr>
          <p:cNvPr id="55" name="TextBox 54"/>
          <p:cNvSpPr txBox="1"/>
          <p:nvPr/>
        </p:nvSpPr>
        <p:spPr>
          <a:xfrm>
            <a:off x="2455739" y="5217647"/>
            <a:ext cx="1297332" cy="412934"/>
          </a:xfrm>
          <a:prstGeom prst="rect">
            <a:avLst/>
          </a:prstGeom>
          <a:noFill/>
        </p:spPr>
        <p:txBody>
          <a:bodyPr wrap="square" rtlCol="0">
            <a:spAutoFit/>
          </a:bodyPr>
          <a:lstStyle>
            <a:defPPr>
              <a:defRPr lang="en-US"/>
            </a:defPPr>
            <a:lvl1pPr algn="ctr">
              <a:lnSpc>
                <a:spcPts val="2500"/>
              </a:lnSpc>
              <a:defRPr sz="1600" b="1">
                <a:latin typeface="Source Sans Pro" charset="0"/>
                <a:ea typeface="Source Sans Pro" charset="0"/>
                <a:cs typeface="Source Sans Pro" charset="0"/>
              </a:defRPr>
            </a:lvl1pPr>
          </a:lstStyle>
          <a:p>
            <a:r>
              <a:rPr lang="en-IN" sz="2000" dirty="0">
                <a:latin typeface="+mn-lt"/>
              </a:rPr>
              <a:t>Update</a:t>
            </a:r>
          </a:p>
        </p:txBody>
      </p:sp>
      <p:pic>
        <p:nvPicPr>
          <p:cNvPr id="33" name="Picture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03017" y="3154300"/>
            <a:ext cx="1055444" cy="1060494"/>
          </a:xfrm>
          <a:prstGeom prst="rect">
            <a:avLst/>
          </a:prstGeom>
        </p:spPr>
      </p:pic>
      <p:sp>
        <p:nvSpPr>
          <p:cNvPr id="56" name="TextBox 55"/>
          <p:cNvSpPr txBox="1"/>
          <p:nvPr/>
        </p:nvSpPr>
        <p:spPr>
          <a:xfrm>
            <a:off x="5888906" y="3317780"/>
            <a:ext cx="1658154" cy="733534"/>
          </a:xfrm>
          <a:prstGeom prst="rect">
            <a:avLst/>
          </a:prstGeom>
          <a:noFill/>
        </p:spPr>
        <p:txBody>
          <a:bodyPr wrap="square" rtlCol="0">
            <a:spAutoFit/>
          </a:bodyPr>
          <a:lstStyle>
            <a:defPPr>
              <a:defRPr lang="en-US"/>
            </a:defPPr>
            <a:lvl1pPr algn="ctr">
              <a:lnSpc>
                <a:spcPts val="2500"/>
              </a:lnSpc>
              <a:defRPr sz="1600" b="1">
                <a:latin typeface="Source Sans Pro" charset="0"/>
                <a:ea typeface="Source Sans Pro" charset="0"/>
                <a:cs typeface="Source Sans Pro" charset="0"/>
              </a:defRPr>
            </a:lvl1pPr>
          </a:lstStyle>
          <a:p>
            <a:r>
              <a:rPr lang="en-IN" sz="2000" dirty="0">
                <a:latin typeface="+mn-lt"/>
              </a:rPr>
              <a:t>Delete</a:t>
            </a:r>
            <a:r>
              <a:rPr lang="en-IN" sz="2400" dirty="0">
                <a:latin typeface="Trebuchet MS" panose="020B0603020202020204" pitchFamily="34" charset="0"/>
              </a:rPr>
              <a:t> </a:t>
            </a:r>
            <a:r>
              <a:rPr lang="en-IN" sz="2000" dirty="0">
                <a:latin typeface="+mn-lt"/>
              </a:rPr>
              <a:t>elements</a:t>
            </a:r>
          </a:p>
        </p:txBody>
      </p:sp>
      <p:pic>
        <p:nvPicPr>
          <p:cNvPr id="72" name="Picture 7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04095" y="4930629"/>
            <a:ext cx="1060494" cy="1060494"/>
          </a:xfrm>
          <a:prstGeom prst="rect">
            <a:avLst/>
          </a:prstGeom>
        </p:spPr>
      </p:pic>
      <p:sp>
        <p:nvSpPr>
          <p:cNvPr id="57" name="TextBox 56"/>
          <p:cNvSpPr txBox="1"/>
          <p:nvPr/>
        </p:nvSpPr>
        <p:spPr>
          <a:xfrm>
            <a:off x="5896112" y="5254409"/>
            <a:ext cx="1374426" cy="412934"/>
          </a:xfrm>
          <a:prstGeom prst="rect">
            <a:avLst/>
          </a:prstGeom>
          <a:noFill/>
        </p:spPr>
        <p:txBody>
          <a:bodyPr wrap="square" rtlCol="0">
            <a:spAutoFit/>
          </a:bodyPr>
          <a:lstStyle>
            <a:defPPr>
              <a:defRPr lang="en-US"/>
            </a:defPPr>
            <a:lvl1pPr algn="ctr">
              <a:lnSpc>
                <a:spcPts val="2500"/>
              </a:lnSpc>
              <a:defRPr sz="1600" b="1">
                <a:latin typeface="Source Sans Pro" charset="0"/>
                <a:ea typeface="Source Sans Pro" charset="0"/>
                <a:cs typeface="Source Sans Pro" charset="0"/>
              </a:defRPr>
            </a:lvl1pPr>
          </a:lstStyle>
          <a:p>
            <a:r>
              <a:rPr lang="en-IN" sz="2000" dirty="0">
                <a:latin typeface="+mn-lt"/>
              </a:rPr>
              <a:t>Length</a:t>
            </a:r>
          </a:p>
        </p:txBody>
      </p:sp>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346" y="3092277"/>
            <a:ext cx="1060494" cy="1060494"/>
          </a:xfrm>
          <a:prstGeom prst="rect">
            <a:avLst/>
          </a:prstGeom>
        </p:spPr>
      </p:pic>
      <p:sp>
        <p:nvSpPr>
          <p:cNvPr id="58" name="TextBox 57"/>
          <p:cNvSpPr txBox="1"/>
          <p:nvPr/>
        </p:nvSpPr>
        <p:spPr>
          <a:xfrm>
            <a:off x="9406373" y="3416057"/>
            <a:ext cx="2271904" cy="412934"/>
          </a:xfrm>
          <a:prstGeom prst="rect">
            <a:avLst/>
          </a:prstGeom>
          <a:noFill/>
        </p:spPr>
        <p:txBody>
          <a:bodyPr wrap="square" rtlCol="0">
            <a:spAutoFit/>
          </a:bodyPr>
          <a:lstStyle>
            <a:defPPr>
              <a:defRPr lang="en-US"/>
            </a:defPPr>
            <a:lvl1pPr algn="ctr">
              <a:lnSpc>
                <a:spcPts val="2500"/>
              </a:lnSpc>
              <a:defRPr sz="1600" b="1">
                <a:latin typeface="Source Sans Pro" charset="0"/>
                <a:ea typeface="Source Sans Pro" charset="0"/>
                <a:cs typeface="Source Sans Pro" charset="0"/>
              </a:defRPr>
            </a:lvl1pPr>
          </a:lstStyle>
          <a:p>
            <a:r>
              <a:rPr lang="en-IN" sz="2000" dirty="0">
                <a:latin typeface="+mn-lt"/>
              </a:rPr>
              <a:t>Concatenation</a:t>
            </a:r>
          </a:p>
        </p:txBody>
      </p:sp>
      <p:pic>
        <p:nvPicPr>
          <p:cNvPr id="31" name="Picture 3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20484" y="4930629"/>
            <a:ext cx="1055444" cy="1060494"/>
          </a:xfrm>
          <a:prstGeom prst="rect">
            <a:avLst/>
          </a:prstGeom>
        </p:spPr>
      </p:pic>
      <p:sp>
        <p:nvSpPr>
          <p:cNvPr id="59" name="TextBox 58"/>
          <p:cNvSpPr txBox="1"/>
          <p:nvPr/>
        </p:nvSpPr>
        <p:spPr>
          <a:xfrm>
            <a:off x="9406373" y="5254409"/>
            <a:ext cx="1674210" cy="412934"/>
          </a:xfrm>
          <a:prstGeom prst="rect">
            <a:avLst/>
          </a:prstGeom>
          <a:noFill/>
        </p:spPr>
        <p:txBody>
          <a:bodyPr wrap="square" rtlCol="0">
            <a:spAutoFit/>
          </a:bodyPr>
          <a:lstStyle>
            <a:defPPr>
              <a:defRPr lang="en-US"/>
            </a:defPPr>
            <a:lvl1pPr algn="ctr">
              <a:lnSpc>
                <a:spcPts val="2500"/>
              </a:lnSpc>
              <a:defRPr sz="1600" b="1">
                <a:latin typeface="Source Sans Pro" charset="0"/>
                <a:ea typeface="Source Sans Pro" charset="0"/>
                <a:cs typeface="Source Sans Pro" charset="0"/>
              </a:defRPr>
            </a:lvl1pPr>
          </a:lstStyle>
          <a:p>
            <a:r>
              <a:rPr lang="en-IN" sz="2000" dirty="0">
                <a:latin typeface="+mn-lt"/>
              </a:rPr>
              <a:t>Repetition</a:t>
            </a:r>
          </a:p>
        </p:txBody>
      </p:sp>
      <p:cxnSp>
        <p:nvCxnSpPr>
          <p:cNvPr id="23" name="Straight Connector 22"/>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744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267264" y="1942119"/>
            <a:ext cx="2380784" cy="500586"/>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List Data Type</a:t>
            </a:r>
            <a:endParaRPr lang="en-IN" sz="2400" b="1" dirty="0">
              <a:ea typeface="Source Sans Pro Semibold" charset="0"/>
              <a:cs typeface="Source Sans Pro Semibold" charset="0"/>
            </a:endParaRP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945" y="1591820"/>
            <a:ext cx="1280160" cy="1274064"/>
          </a:xfrm>
          <a:prstGeom prst="rect">
            <a:avLst/>
          </a:prstGeom>
        </p:spPr>
      </p:pic>
      <p:grpSp>
        <p:nvGrpSpPr>
          <p:cNvPr id="4" name="Group 3"/>
          <p:cNvGrpSpPr/>
          <p:nvPr/>
        </p:nvGrpSpPr>
        <p:grpSpPr>
          <a:xfrm>
            <a:off x="1380150" y="3478973"/>
            <a:ext cx="7159007" cy="1225426"/>
            <a:chOff x="1380150" y="3060658"/>
            <a:chExt cx="7159007" cy="1225426"/>
          </a:xfrm>
        </p:grpSpPr>
        <p:sp>
          <p:nvSpPr>
            <p:cNvPr id="13" name="TextBox 12"/>
            <p:cNvSpPr txBox="1"/>
            <p:nvPr/>
          </p:nvSpPr>
          <p:spPr>
            <a:xfrm>
              <a:off x="2609358" y="3085755"/>
              <a:ext cx="5929799" cy="1200329"/>
            </a:xfrm>
            <a:prstGeom prst="rect">
              <a:avLst/>
            </a:prstGeom>
            <a:noFill/>
          </p:spPr>
          <p:txBody>
            <a:bodyPr wrap="square" rtlCol="0">
              <a:spAutoFit/>
            </a:bodyPr>
            <a:lstStyle/>
            <a:p>
              <a:pPr algn="ctr"/>
              <a:r>
                <a:rPr lang="en-US" sz="2400" b="1" dirty="0">
                  <a:ea typeface="Source Sans Pro Semibold" charset="0"/>
                  <a:cs typeface="Source Sans Pro Semibold" charset="0"/>
                </a:rPr>
                <a:t>The list is a datatype written as a sequence of comma-separated values (items) between square brackets.  </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80150" y="3060658"/>
              <a:ext cx="1134450" cy="1134450"/>
            </a:xfrm>
            <a:prstGeom prst="rect">
              <a:avLst/>
            </a:prstGeom>
          </p:spPr>
        </p:pic>
      </p:grpSp>
    </p:spTree>
    <p:extLst>
      <p:ext uri="{BB962C8B-B14F-4D97-AF65-F5344CB8AC3E}">
        <p14:creationId xmlns:p14="http://schemas.microsoft.com/office/powerpoint/2010/main" val="3013462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763755" y="1851704"/>
            <a:ext cx="6857353" cy="3035089"/>
          </a:xfrm>
          <a:prstGeom prst="rect">
            <a:avLst/>
          </a:prstGeom>
        </p:spPr>
      </p:pic>
      <p:pic>
        <p:nvPicPr>
          <p:cNvPr id="11" name="Picture 10"/>
          <p:cNvPicPr>
            <a:picLocks noChangeAspect="1"/>
          </p:cNvPicPr>
          <p:nvPr/>
        </p:nvPicPr>
        <p:blipFill>
          <a:blip r:embed="rId4"/>
          <a:stretch>
            <a:fillRect/>
          </a:stretch>
        </p:blipFill>
        <p:spPr>
          <a:xfrm>
            <a:off x="2756736" y="1325192"/>
            <a:ext cx="9084744" cy="5677962"/>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267264" y="1887528"/>
            <a:ext cx="2380784" cy="500586"/>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List Data Type</a:t>
            </a:r>
            <a:endParaRPr lang="en-IN" sz="2400" b="1" dirty="0">
              <a:ea typeface="Source Sans Pro Semibold" charset="0"/>
              <a:cs typeface="Source Sans Pro Semibold" charset="0"/>
            </a:endParaRP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7945" y="1591820"/>
            <a:ext cx="1280160" cy="1274064"/>
          </a:xfrm>
          <a:prstGeom prst="rect">
            <a:avLst/>
          </a:prstGeom>
        </p:spPr>
      </p:pic>
    </p:spTree>
    <p:extLst>
      <p:ext uri="{BB962C8B-B14F-4D97-AF65-F5344CB8AC3E}">
        <p14:creationId xmlns:p14="http://schemas.microsoft.com/office/powerpoint/2010/main" val="259176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7696" y="1601760"/>
            <a:ext cx="1166754" cy="1166754"/>
          </a:xfrm>
          <a:prstGeom prst="rect">
            <a:avLst/>
          </a:prstGeom>
        </p:spPr>
      </p:pic>
      <p:grpSp>
        <p:nvGrpSpPr>
          <p:cNvPr id="4" name="Group 3"/>
          <p:cNvGrpSpPr/>
          <p:nvPr/>
        </p:nvGrpSpPr>
        <p:grpSpPr>
          <a:xfrm>
            <a:off x="6077374" y="4114800"/>
            <a:ext cx="4245090" cy="2032000"/>
            <a:chOff x="5853440" y="4114800"/>
            <a:chExt cx="4245090" cy="2032000"/>
          </a:xfrm>
        </p:grpSpPr>
        <p:sp>
          <p:nvSpPr>
            <p:cNvPr id="21" name="Rectangle 20"/>
            <p:cNvSpPr/>
            <p:nvPr/>
          </p:nvSpPr>
          <p:spPr>
            <a:xfrm>
              <a:off x="5853440" y="4114800"/>
              <a:ext cx="4245090" cy="2032000"/>
            </a:xfrm>
            <a:prstGeom prst="rect">
              <a:avLst/>
            </a:prstGeom>
            <a:solidFill>
              <a:schemeClr val="bg1"/>
            </a:solidFill>
            <a:ln>
              <a:noFill/>
            </a:ln>
            <a:effectLst>
              <a:outerShdw blurRad="1397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415694" y="4187658"/>
              <a:ext cx="1544707"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Tuple</a:t>
              </a:r>
            </a:p>
          </p:txBody>
        </p:sp>
        <p:sp>
          <p:nvSpPr>
            <p:cNvPr id="33" name="TextBox 32"/>
            <p:cNvSpPr txBox="1"/>
            <p:nvPr/>
          </p:nvSpPr>
          <p:spPr>
            <a:xfrm>
              <a:off x="7420112" y="4631617"/>
              <a:ext cx="2379871" cy="1374735"/>
            </a:xfrm>
            <a:prstGeom prst="rect">
              <a:avLst/>
            </a:prstGeom>
            <a:noFill/>
          </p:spPr>
          <p:txBody>
            <a:bodyPr wrap="square" rtlCol="0">
              <a:spAutoFit/>
            </a:bodyPr>
            <a:lstStyle/>
            <a:p>
              <a:pPr algn="ctr">
                <a:lnSpc>
                  <a:spcPts val="2500"/>
                </a:lnSpc>
              </a:pPr>
              <a:r>
                <a:rPr lang="en-IN" sz="2000" dirty="0">
                  <a:ea typeface="Source Sans Pro" charset="0"/>
                  <a:cs typeface="Source Sans Pro" charset="0"/>
                </a:rPr>
                <a:t>Stores latitude and longitude of your home, because it doesn’t.</a:t>
              </a:r>
            </a:p>
          </p:txBody>
        </p:sp>
      </p:grpSp>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82727" y="4507954"/>
            <a:ext cx="1280160" cy="1280160"/>
          </a:xfrm>
          <a:prstGeom prst="rect">
            <a:avLst/>
          </a:prstGeom>
        </p:spPr>
      </p:pic>
      <p:grpSp>
        <p:nvGrpSpPr>
          <p:cNvPr id="2" name="Group 1"/>
          <p:cNvGrpSpPr/>
          <p:nvPr/>
        </p:nvGrpSpPr>
        <p:grpSpPr>
          <a:xfrm>
            <a:off x="1309803" y="4114800"/>
            <a:ext cx="4245090" cy="2032000"/>
            <a:chOff x="1608350" y="4114800"/>
            <a:chExt cx="4245090" cy="2032000"/>
          </a:xfrm>
        </p:grpSpPr>
        <p:sp>
          <p:nvSpPr>
            <p:cNvPr id="5" name="Rectangle 4"/>
            <p:cNvSpPr/>
            <p:nvPr/>
          </p:nvSpPr>
          <p:spPr>
            <a:xfrm>
              <a:off x="1608350" y="4114800"/>
              <a:ext cx="4245090" cy="2032000"/>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305312" y="4187658"/>
              <a:ext cx="1544707"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List</a:t>
              </a:r>
            </a:p>
          </p:txBody>
        </p:sp>
        <p:sp>
          <p:nvSpPr>
            <p:cNvPr id="32" name="TextBox 31"/>
            <p:cNvSpPr txBox="1"/>
            <p:nvPr/>
          </p:nvSpPr>
          <p:spPr>
            <a:xfrm>
              <a:off x="3305312" y="4631617"/>
              <a:ext cx="2379871" cy="1374735"/>
            </a:xfrm>
            <a:prstGeom prst="rect">
              <a:avLst/>
            </a:prstGeom>
            <a:noFill/>
          </p:spPr>
          <p:txBody>
            <a:bodyPr wrap="square" rtlCol="0">
              <a:spAutoFit/>
            </a:bodyPr>
            <a:lstStyle/>
            <a:p>
              <a:pPr algn="ctr">
                <a:lnSpc>
                  <a:spcPts val="2500"/>
                </a:lnSpc>
              </a:pPr>
              <a:r>
                <a:rPr lang="en-IN" sz="2000" dirty="0">
                  <a:ea typeface="Source Sans Pro" charset="0"/>
                  <a:cs typeface="Source Sans Pro" charset="0"/>
                </a:rPr>
                <a:t>Stores ingredients to cook noodles, because they can change. </a:t>
              </a:r>
            </a:p>
          </p:txBody>
        </p:sp>
      </p:grpSp>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675375" y="4507954"/>
            <a:ext cx="1274064" cy="1280160"/>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185375" y="1737400"/>
            <a:ext cx="2308451" cy="528350"/>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Tuple Data Type</a:t>
            </a:r>
            <a:endParaRPr lang="en-IN" sz="2400" b="1" dirty="0">
              <a:ea typeface="Source Sans Pro Semibold" charset="0"/>
              <a:cs typeface="Source Sans Pro Semibold" charset="0"/>
            </a:endParaRPr>
          </a:p>
        </p:txBody>
      </p:sp>
      <p:sp>
        <p:nvSpPr>
          <p:cNvPr id="46" name="TextBox 45"/>
          <p:cNvSpPr txBox="1"/>
          <p:nvPr/>
        </p:nvSpPr>
        <p:spPr>
          <a:xfrm>
            <a:off x="1470793" y="2804976"/>
            <a:ext cx="4319853" cy="733534"/>
          </a:xfrm>
          <a:prstGeom prst="rect">
            <a:avLst/>
          </a:prstGeom>
          <a:noFill/>
        </p:spPr>
        <p:txBody>
          <a:bodyPr wrap="square" rtlCol="0">
            <a:spAutoFit/>
          </a:bodyPr>
          <a:lstStyle/>
          <a:p>
            <a:pPr>
              <a:lnSpc>
                <a:spcPts val="2500"/>
              </a:lnSpc>
            </a:pPr>
            <a:r>
              <a:rPr lang="en-IN" sz="2000" dirty="0">
                <a:ea typeface="Source Sans Pro" charset="0"/>
                <a:cs typeface="Source Sans Pro" charset="0"/>
              </a:rPr>
              <a:t>A tuple is a sequence of </a:t>
            </a:r>
            <a:r>
              <a:rPr lang="en-IN" sz="2000" b="1" dirty="0">
                <a:solidFill>
                  <a:srgbClr val="3BBBBD"/>
                </a:solidFill>
                <a:ea typeface="Source Sans Pro" charset="0"/>
                <a:cs typeface="Source Sans Pro" charset="0"/>
              </a:rPr>
              <a:t>Immutable</a:t>
            </a:r>
            <a:r>
              <a:rPr lang="en-IN" sz="2000" dirty="0">
                <a:solidFill>
                  <a:srgbClr val="3BBBBD"/>
                </a:solidFill>
                <a:ea typeface="Source Sans Pro" charset="0"/>
                <a:cs typeface="Source Sans Pro" charset="0"/>
              </a:rPr>
              <a:t> </a:t>
            </a:r>
            <a:r>
              <a:rPr lang="en-IN" sz="2000" dirty="0">
                <a:ea typeface="Source Sans Pro" charset="0"/>
                <a:cs typeface="Source Sans Pro" charset="0"/>
              </a:rPr>
              <a:t>Python objects</a:t>
            </a: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3BBBB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 name="Elbow Connector 2"/>
          <p:cNvCxnSpPr/>
          <p:nvPr/>
        </p:nvCxnSpPr>
        <p:spPr>
          <a:xfrm flipV="1">
            <a:off x="5303520" y="2226319"/>
            <a:ext cx="1086394" cy="785145"/>
          </a:xfrm>
          <a:prstGeom prst="bentConnector3">
            <a:avLst>
              <a:gd name="adj1" fmla="val 51485"/>
            </a:avLst>
          </a:prstGeom>
          <a:ln w="12700">
            <a:solidFill>
              <a:srgbClr val="3BBBB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16314" y="2014424"/>
            <a:ext cx="5171381" cy="1054135"/>
          </a:xfrm>
          <a:prstGeom prst="rect">
            <a:avLst/>
          </a:prstGeom>
          <a:noFill/>
        </p:spPr>
        <p:txBody>
          <a:bodyPr wrap="square" rtlCol="0">
            <a:spAutoFit/>
          </a:bodyPr>
          <a:lstStyle/>
          <a:p>
            <a:pPr>
              <a:lnSpc>
                <a:spcPts val="2500"/>
              </a:lnSpc>
            </a:pPr>
            <a:r>
              <a:rPr lang="en-US" sz="2000" dirty="0">
                <a:ea typeface="Source Sans Pro" charset="0"/>
                <a:cs typeface="Source Sans Pro" charset="0"/>
              </a:rPr>
              <a:t>An </a:t>
            </a:r>
            <a:r>
              <a:rPr lang="en-US" sz="2000" b="1" dirty="0">
                <a:solidFill>
                  <a:srgbClr val="3BBBBD"/>
                </a:solidFill>
                <a:ea typeface="Source Sans Pro" charset="0"/>
                <a:cs typeface="Source Sans Pro" charset="0"/>
              </a:rPr>
              <a:t>unchangeable</a:t>
            </a:r>
            <a:r>
              <a:rPr lang="en-US" sz="2000" dirty="0">
                <a:ea typeface="Source Sans Pro" charset="0"/>
                <a:cs typeface="Source Sans Pro" charset="0"/>
              </a:rPr>
              <a:t> object whose state cannot be modified after it is created (enclosed in parentheses)</a:t>
            </a:r>
            <a:endParaRPr lang="en-IN" sz="2000" dirty="0">
              <a:ea typeface="Source Sans Pro" charset="0"/>
              <a:cs typeface="Source Sans Pro" charset="0"/>
            </a:endParaRPr>
          </a:p>
        </p:txBody>
      </p:sp>
      <p:sp>
        <p:nvSpPr>
          <p:cNvPr id="36" name="Oval 35"/>
          <p:cNvSpPr/>
          <p:nvPr/>
        </p:nvSpPr>
        <p:spPr>
          <a:xfrm>
            <a:off x="1144275" y="2974063"/>
            <a:ext cx="74802" cy="7480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6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3763755" y="1851704"/>
            <a:ext cx="6857353" cy="3035089"/>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a:t>
            </a:r>
            <a:r>
              <a:rPr lang="en-US" sz="4000" b="1" dirty="0">
                <a:solidFill>
                  <a:srgbClr val="FF0000"/>
                </a:solidFill>
                <a:ea typeface="FreeSet" charset="0"/>
                <a:cs typeface="FreeSet" charset="0"/>
              </a:rPr>
              <a:t> </a:t>
            </a:r>
            <a:r>
              <a:rPr lang="en-US" sz="4000" b="1" dirty="0">
                <a:solidFill>
                  <a:srgbClr val="696969"/>
                </a:solidFill>
                <a:ea typeface="FreeSet" charset="0"/>
                <a:cs typeface="FreeSet" charset="0"/>
              </a:rPr>
              <a:t>Types</a:t>
            </a:r>
          </a:p>
        </p:txBody>
      </p:sp>
      <p:sp>
        <p:nvSpPr>
          <p:cNvPr id="19" name="TextBox 18"/>
          <p:cNvSpPr txBox="1"/>
          <p:nvPr/>
        </p:nvSpPr>
        <p:spPr>
          <a:xfrm>
            <a:off x="1185376" y="1737400"/>
            <a:ext cx="2380784" cy="500586"/>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Tuple Data Type</a:t>
            </a:r>
            <a:endParaRPr lang="en-IN" sz="2400" b="1" dirty="0">
              <a:ea typeface="Source Sans Pro Semibold" charset="0"/>
              <a:cs typeface="Source Sans Pro Semibold" charset="0"/>
            </a:endParaRPr>
          </a:p>
        </p:txBody>
      </p:sp>
      <p:sp>
        <p:nvSpPr>
          <p:cNvPr id="11" name="TextBox 10"/>
          <p:cNvSpPr txBox="1"/>
          <p:nvPr/>
        </p:nvSpPr>
        <p:spPr>
          <a:xfrm>
            <a:off x="678441" y="3120082"/>
            <a:ext cx="2495065" cy="1041695"/>
          </a:xfrm>
          <a:prstGeom prst="rect">
            <a:avLst/>
          </a:prstGeom>
          <a:noFill/>
        </p:spPr>
        <p:txBody>
          <a:bodyPr wrap="square" rtlCol="0">
            <a:spAutoFit/>
          </a:bodyPr>
          <a:lstStyle/>
          <a:p>
            <a:pPr algn="ctr">
              <a:lnSpc>
                <a:spcPts val="2500"/>
              </a:lnSpc>
            </a:pPr>
            <a:r>
              <a:rPr lang="en-IN" sz="2000" b="1" dirty="0">
                <a:ea typeface="Source Sans Pro Semibold" charset="0"/>
                <a:cs typeface="Source Sans Pro Semibold" charset="0"/>
              </a:rPr>
              <a:t>Tuples are enclosed in </a:t>
            </a:r>
            <a:r>
              <a:rPr lang="en-IN" sz="2000" b="1" dirty="0">
                <a:solidFill>
                  <a:srgbClr val="4CC1B7"/>
                </a:solidFill>
                <a:ea typeface="Source Sans Pro" charset="0"/>
                <a:cs typeface="Source Sans Pro" charset="0"/>
              </a:rPr>
              <a:t>parentheses</a:t>
            </a:r>
            <a:r>
              <a:rPr lang="en-IN" sz="2000" b="1" dirty="0">
                <a:solidFill>
                  <a:srgbClr val="4CC1B7"/>
                </a:solidFill>
                <a:ea typeface="Source Sans Pro Semibold" charset="0"/>
                <a:cs typeface="Source Sans Pro Semibold" charset="0"/>
              </a:rPr>
              <a:t> </a:t>
            </a:r>
            <a:r>
              <a:rPr lang="en-IN" sz="2000" b="1" dirty="0">
                <a:ea typeface="Source Sans Pro Semibold" charset="0"/>
                <a:cs typeface="Source Sans Pro Semibold" charset="0"/>
              </a:rPr>
              <a:t>and cannot be </a:t>
            </a:r>
            <a:r>
              <a:rPr lang="en-IN" sz="2000" b="1" dirty="0">
                <a:solidFill>
                  <a:srgbClr val="4CC1B7"/>
                </a:solidFill>
                <a:ea typeface="Source Sans Pro" charset="0"/>
                <a:cs typeface="Source Sans Pro" charset="0"/>
              </a:rPr>
              <a:t>updated</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7696" y="1601760"/>
            <a:ext cx="1166754" cy="1166754"/>
          </a:xfrm>
          <a:prstGeom prst="rect">
            <a:avLst/>
          </a:prstGeom>
        </p:spPr>
      </p:pic>
      <p:grpSp>
        <p:nvGrpSpPr>
          <p:cNvPr id="16" name="Group 15"/>
          <p:cNvGrpSpPr/>
          <p:nvPr/>
        </p:nvGrpSpPr>
        <p:grpSpPr>
          <a:xfrm>
            <a:off x="497217" y="1261123"/>
            <a:ext cx="11694783" cy="90612"/>
            <a:chOff x="497217" y="3578139"/>
            <a:chExt cx="11694783" cy="90612"/>
          </a:xfrm>
        </p:grpSpPr>
        <p:cxnSp>
          <p:nvCxnSpPr>
            <p:cNvPr id="17" name="Straight Connector 16"/>
            <p:cNvCxnSpPr/>
            <p:nvPr/>
          </p:nvCxnSpPr>
          <p:spPr>
            <a:xfrm>
              <a:off x="587829" y="3623445"/>
              <a:ext cx="11604171" cy="0"/>
            </a:xfrm>
            <a:prstGeom prst="line">
              <a:avLst/>
            </a:prstGeom>
            <a:ln>
              <a:solidFill>
                <a:srgbClr val="3BBBBD"/>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97217"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a:blip r:embed="rId5"/>
          <a:stretch>
            <a:fillRect/>
          </a:stretch>
        </p:blipFill>
        <p:spPr>
          <a:xfrm>
            <a:off x="2756736" y="1330808"/>
            <a:ext cx="9084744" cy="5677962"/>
          </a:xfrm>
          <a:prstGeom prst="rect">
            <a:avLst/>
          </a:prstGeom>
        </p:spPr>
      </p:pic>
      <p:pic>
        <p:nvPicPr>
          <p:cNvPr id="2" name="Picture 1"/>
          <p:cNvPicPr>
            <a:picLocks noChangeAspect="1"/>
          </p:cNvPicPr>
          <p:nvPr/>
        </p:nvPicPr>
        <p:blipFill rotWithShape="1">
          <a:blip r:embed="rId6"/>
          <a:srcRect b="3037"/>
          <a:stretch/>
        </p:blipFill>
        <p:spPr>
          <a:xfrm>
            <a:off x="3870049" y="1960190"/>
            <a:ext cx="6830822" cy="2845411"/>
          </a:xfrm>
          <a:prstGeom prst="rect">
            <a:avLst/>
          </a:prstGeom>
        </p:spPr>
      </p:pic>
    </p:spTree>
    <p:extLst>
      <p:ext uri="{BB962C8B-B14F-4D97-AF65-F5344CB8AC3E}">
        <p14:creationId xmlns:p14="http://schemas.microsoft.com/office/powerpoint/2010/main" val="99409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874424" y="4641448"/>
            <a:ext cx="10478738" cy="1339115"/>
            <a:chOff x="874424" y="4641448"/>
            <a:chExt cx="10478738" cy="1339115"/>
          </a:xfrm>
        </p:grpSpPr>
        <p:pic>
          <p:nvPicPr>
            <p:cNvPr id="114" name="Picture 1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23622" y="4653688"/>
              <a:ext cx="1280160" cy="1274064"/>
            </a:xfrm>
            <a:prstGeom prst="rect">
              <a:avLst/>
            </a:prstGeom>
          </p:spPr>
        </p:pic>
        <p:pic>
          <p:nvPicPr>
            <p:cNvPr id="115" name="Picture 11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94253" y="4669794"/>
              <a:ext cx="1274064" cy="1274064"/>
            </a:xfrm>
            <a:prstGeom prst="rect">
              <a:avLst/>
            </a:prstGeom>
          </p:spPr>
        </p:pic>
        <p:pic>
          <p:nvPicPr>
            <p:cNvPr id="116" name="Picture 1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98337" y="4680616"/>
              <a:ext cx="1274064" cy="1274064"/>
            </a:xfrm>
            <a:prstGeom prst="rect">
              <a:avLst/>
            </a:prstGeom>
          </p:spPr>
        </p:pic>
        <p:pic>
          <p:nvPicPr>
            <p:cNvPr id="117" name="Picture 1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079098" y="4661686"/>
              <a:ext cx="1274064" cy="1274064"/>
            </a:xfrm>
            <a:prstGeom prst="rect">
              <a:avLst/>
            </a:prstGeom>
          </p:spPr>
        </p:pic>
        <p:pic>
          <p:nvPicPr>
            <p:cNvPr id="118" name="Picture 1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74424" y="4661686"/>
              <a:ext cx="1274064" cy="1274064"/>
            </a:xfrm>
            <a:prstGeom prst="rect">
              <a:avLst/>
            </a:prstGeom>
          </p:spPr>
        </p:pic>
        <p:pic>
          <p:nvPicPr>
            <p:cNvPr id="119" name="Picture 1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427830" y="4641448"/>
              <a:ext cx="1345522" cy="1339115"/>
            </a:xfrm>
            <a:prstGeom prst="rect">
              <a:avLst/>
            </a:prstGeom>
          </p:spPr>
        </p:pic>
        <p:pic>
          <p:nvPicPr>
            <p:cNvPr id="120" name="Picture 11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641613" y="4669794"/>
              <a:ext cx="1274064" cy="1274064"/>
            </a:xfrm>
            <a:prstGeom prst="rect">
              <a:avLst/>
            </a:prstGeom>
          </p:spPr>
        </p:pic>
      </p:grpSp>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0703" y="1614238"/>
            <a:ext cx="1432562" cy="14325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0" name="Rectangle 29"/>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Agenda</a:t>
            </a:r>
          </a:p>
        </p:txBody>
      </p:sp>
      <p:grpSp>
        <p:nvGrpSpPr>
          <p:cNvPr id="19" name="Group 18"/>
          <p:cNvGrpSpPr/>
          <p:nvPr/>
        </p:nvGrpSpPr>
        <p:grpSpPr>
          <a:xfrm>
            <a:off x="678441" y="4025313"/>
            <a:ext cx="10822455" cy="733534"/>
            <a:chOff x="678441" y="4208193"/>
            <a:chExt cx="10822455" cy="733534"/>
          </a:xfrm>
        </p:grpSpPr>
        <p:sp>
          <p:nvSpPr>
            <p:cNvPr id="76" name="TextBox 75"/>
            <p:cNvSpPr txBox="1"/>
            <p:nvPr/>
          </p:nvSpPr>
          <p:spPr>
            <a:xfrm>
              <a:off x="678441" y="4208193"/>
              <a:ext cx="1617510" cy="733534"/>
            </a:xfrm>
            <a:prstGeom prst="rect">
              <a:avLst/>
            </a:prstGeom>
            <a:noFill/>
          </p:spPr>
          <p:txBody>
            <a:bodyPr wrap="square" rtlCol="0">
              <a:spAutoFit/>
            </a:bodyPr>
            <a:lstStyle/>
            <a:p>
              <a:pPr algn="ctr">
                <a:lnSpc>
                  <a:spcPts val="2500"/>
                </a:lnSpc>
              </a:pPr>
              <a:r>
                <a:rPr lang="en-IN" sz="2000" b="1" dirty="0">
                  <a:ea typeface="Source Sans Pro Semibold" charset="0"/>
                  <a:cs typeface="Source Sans Pro Semibold" charset="0"/>
                </a:rPr>
                <a:t>Introduction to Python</a:t>
              </a:r>
            </a:p>
          </p:txBody>
        </p:sp>
        <p:sp>
          <p:nvSpPr>
            <p:cNvPr id="86" name="TextBox 85"/>
            <p:cNvSpPr txBox="1"/>
            <p:nvPr/>
          </p:nvSpPr>
          <p:spPr>
            <a:xfrm>
              <a:off x="3756789" y="4208193"/>
              <a:ext cx="1617510" cy="733534"/>
            </a:xfrm>
            <a:prstGeom prst="rect">
              <a:avLst/>
            </a:prstGeom>
            <a:noFill/>
          </p:spPr>
          <p:txBody>
            <a:bodyPr wrap="square" rtlCol="0">
              <a:spAutoFit/>
            </a:bodyPr>
            <a:lstStyle/>
            <a:p>
              <a:pPr algn="ctr">
                <a:lnSpc>
                  <a:spcPts val="2500"/>
                </a:lnSpc>
              </a:pPr>
              <a:r>
                <a:rPr lang="en-IN" sz="2000" b="1" dirty="0">
                  <a:ea typeface="Source Sans Pro Semibold" charset="0"/>
                  <a:cs typeface="Source Sans Pro Semibold" charset="0"/>
                </a:rPr>
                <a:t>Why</a:t>
              </a:r>
            </a:p>
            <a:p>
              <a:pPr algn="ctr">
                <a:lnSpc>
                  <a:spcPts val="2500"/>
                </a:lnSpc>
              </a:pPr>
              <a:r>
                <a:rPr lang="en-IN" sz="2000" b="1" dirty="0">
                  <a:ea typeface="Source Sans Pro Semibold" charset="0"/>
                  <a:cs typeface="Source Sans Pro Semibold" charset="0"/>
                </a:rPr>
                <a:t>Python</a:t>
              </a:r>
            </a:p>
          </p:txBody>
        </p:sp>
        <p:sp>
          <p:nvSpPr>
            <p:cNvPr id="87" name="TextBox 86"/>
            <p:cNvSpPr txBox="1"/>
            <p:nvPr/>
          </p:nvSpPr>
          <p:spPr>
            <a:xfrm>
              <a:off x="6816483" y="4208193"/>
              <a:ext cx="1617510" cy="733534"/>
            </a:xfrm>
            <a:prstGeom prst="rect">
              <a:avLst/>
            </a:prstGeom>
            <a:noFill/>
          </p:spPr>
          <p:txBody>
            <a:bodyPr wrap="square" rtlCol="0">
              <a:spAutoFit/>
            </a:bodyPr>
            <a:lstStyle/>
            <a:p>
              <a:pPr algn="ctr">
                <a:lnSpc>
                  <a:spcPts val="2500"/>
                </a:lnSpc>
              </a:pPr>
              <a:r>
                <a:rPr lang="en-IN" sz="2000" b="1" dirty="0">
                  <a:ea typeface="Source Sans Pro Semibold" charset="0"/>
                  <a:cs typeface="Source Sans Pro Semibold" charset="0"/>
                </a:rPr>
                <a:t>Setting up Python</a:t>
              </a:r>
            </a:p>
          </p:txBody>
        </p:sp>
        <p:sp>
          <p:nvSpPr>
            <p:cNvPr id="88" name="TextBox 87"/>
            <p:cNvSpPr txBox="1"/>
            <p:nvPr/>
          </p:nvSpPr>
          <p:spPr>
            <a:xfrm>
              <a:off x="9883386" y="4208193"/>
              <a:ext cx="1617510" cy="733534"/>
            </a:xfrm>
            <a:prstGeom prst="rect">
              <a:avLst/>
            </a:prstGeom>
            <a:noFill/>
          </p:spPr>
          <p:txBody>
            <a:bodyPr wrap="square" rtlCol="0">
              <a:spAutoFit/>
            </a:bodyPr>
            <a:lstStyle/>
            <a:p>
              <a:pPr algn="ctr">
                <a:lnSpc>
                  <a:spcPts val="2500"/>
                </a:lnSpc>
              </a:pPr>
              <a:r>
                <a:rPr lang="en-IN" sz="2000" b="1" dirty="0">
                  <a:ea typeface="Source Sans Pro Semibold" charset="0"/>
                  <a:cs typeface="Source Sans Pro Semibold" charset="0"/>
                </a:rPr>
                <a:t>Points to remember</a:t>
              </a:r>
            </a:p>
          </p:txBody>
        </p:sp>
        <p:sp>
          <p:nvSpPr>
            <p:cNvPr id="94" name="TextBox 93"/>
            <p:cNvSpPr txBox="1"/>
            <p:nvPr/>
          </p:nvSpPr>
          <p:spPr>
            <a:xfrm>
              <a:off x="2227074" y="4208193"/>
              <a:ext cx="1617510" cy="733534"/>
            </a:xfrm>
            <a:prstGeom prst="rect">
              <a:avLst/>
            </a:prstGeom>
            <a:noFill/>
          </p:spPr>
          <p:txBody>
            <a:bodyPr wrap="square" rtlCol="0">
              <a:spAutoFit/>
            </a:bodyPr>
            <a:lstStyle/>
            <a:p>
              <a:pPr algn="ctr">
                <a:lnSpc>
                  <a:spcPts val="2500"/>
                </a:lnSpc>
              </a:pPr>
              <a:r>
                <a:rPr lang="en-IN" sz="2000" b="1" dirty="0">
                  <a:ea typeface="Source Sans Pro Semibold" charset="0"/>
                  <a:cs typeface="Source Sans Pro Semibold" charset="0"/>
                </a:rPr>
                <a:t>Who uses Python</a:t>
              </a:r>
            </a:p>
          </p:txBody>
        </p:sp>
        <p:sp>
          <p:nvSpPr>
            <p:cNvPr id="95" name="TextBox 94"/>
            <p:cNvSpPr txBox="1"/>
            <p:nvPr/>
          </p:nvSpPr>
          <p:spPr>
            <a:xfrm>
              <a:off x="5292013" y="4208193"/>
              <a:ext cx="1617510" cy="733534"/>
            </a:xfrm>
            <a:prstGeom prst="rect">
              <a:avLst/>
            </a:prstGeom>
            <a:noFill/>
          </p:spPr>
          <p:txBody>
            <a:bodyPr wrap="square" rtlCol="0">
              <a:spAutoFit/>
            </a:bodyPr>
            <a:lstStyle/>
            <a:p>
              <a:pPr algn="ctr">
                <a:lnSpc>
                  <a:spcPts val="2500"/>
                </a:lnSpc>
              </a:pPr>
              <a:r>
                <a:rPr lang="en-IN" sz="2000" b="1" dirty="0">
                  <a:ea typeface="Source Sans Pro Semibold" charset="0"/>
                  <a:cs typeface="Source Sans Pro Semibold" charset="0"/>
                </a:rPr>
                <a:t>Features of </a:t>
              </a:r>
            </a:p>
            <a:p>
              <a:pPr algn="ctr">
                <a:lnSpc>
                  <a:spcPts val="2500"/>
                </a:lnSpc>
              </a:pPr>
              <a:r>
                <a:rPr lang="en-IN" sz="2000" b="1" dirty="0">
                  <a:ea typeface="Source Sans Pro Semibold" charset="0"/>
                  <a:cs typeface="Source Sans Pro Semibold" charset="0"/>
                </a:rPr>
                <a:t>Python</a:t>
              </a:r>
            </a:p>
          </p:txBody>
        </p:sp>
        <p:sp>
          <p:nvSpPr>
            <p:cNvPr id="96" name="TextBox 95"/>
            <p:cNvSpPr txBox="1"/>
            <p:nvPr/>
          </p:nvSpPr>
          <p:spPr>
            <a:xfrm>
              <a:off x="8344083" y="4208193"/>
              <a:ext cx="1617510" cy="733534"/>
            </a:xfrm>
            <a:prstGeom prst="rect">
              <a:avLst/>
            </a:prstGeom>
            <a:noFill/>
          </p:spPr>
          <p:txBody>
            <a:bodyPr wrap="square" rtlCol="0">
              <a:spAutoFit/>
            </a:bodyPr>
            <a:lstStyle/>
            <a:p>
              <a:pPr algn="ctr">
                <a:lnSpc>
                  <a:spcPts val="2500"/>
                </a:lnSpc>
              </a:pPr>
              <a:r>
                <a:rPr lang="en-IN" sz="2000" b="1" dirty="0">
                  <a:ea typeface="Source Sans Pro Semibold" charset="0"/>
                  <a:cs typeface="Source Sans Pro Semibold" charset="0"/>
                </a:rPr>
                <a:t>Programming in Python</a:t>
              </a:r>
            </a:p>
          </p:txBody>
        </p:sp>
      </p:grpSp>
      <p:cxnSp>
        <p:nvCxnSpPr>
          <p:cNvPr id="52" name="Straight Connector 51"/>
          <p:cNvCxnSpPr/>
          <p:nvPr/>
        </p:nvCxnSpPr>
        <p:spPr>
          <a:xfrm>
            <a:off x="678441" y="3205796"/>
            <a:ext cx="10822455" cy="0"/>
          </a:xfrm>
          <a:prstGeom prst="line">
            <a:avLst/>
          </a:prstGeom>
          <a:ln w="12700">
            <a:solidFill>
              <a:srgbClr val="3CB6DD"/>
            </a:solidFill>
            <a:headEnd type="oval"/>
            <a:tailEnd type="triangle" w="lg" len="lg"/>
          </a:ln>
          <a:effectLst/>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512026" y="3220096"/>
            <a:ext cx="9180115" cy="599702"/>
            <a:chOff x="3768697" y="4106011"/>
            <a:chExt cx="9180115" cy="926157"/>
          </a:xfrm>
        </p:grpSpPr>
        <p:grpSp>
          <p:nvGrpSpPr>
            <p:cNvPr id="98" name="Group 97"/>
            <p:cNvGrpSpPr/>
            <p:nvPr/>
          </p:nvGrpSpPr>
          <p:grpSpPr>
            <a:xfrm>
              <a:off x="5298379" y="4106011"/>
              <a:ext cx="7650433" cy="926157"/>
              <a:chOff x="3941405" y="2846231"/>
              <a:chExt cx="7650433" cy="1224507"/>
            </a:xfrm>
          </p:grpSpPr>
          <p:cxnSp>
            <p:nvCxnSpPr>
              <p:cNvPr id="99" name="Straight Connector 98"/>
              <p:cNvCxnSpPr/>
              <p:nvPr/>
            </p:nvCxnSpPr>
            <p:spPr>
              <a:xfrm>
                <a:off x="3941405" y="2846231"/>
                <a:ext cx="0" cy="1224507"/>
              </a:xfrm>
              <a:prstGeom prst="line">
                <a:avLst/>
              </a:prstGeom>
              <a:ln w="12700">
                <a:solidFill>
                  <a:srgbClr val="3CB6DD"/>
                </a:solidFill>
                <a:headEnd type="oval" w="lg" len="lg"/>
                <a:tailEnd type="ova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996681" y="2846231"/>
                <a:ext cx="0" cy="1224507"/>
              </a:xfrm>
              <a:prstGeom prst="line">
                <a:avLst/>
              </a:prstGeom>
              <a:ln w="12700">
                <a:solidFill>
                  <a:srgbClr val="3CB6DD"/>
                </a:solidFill>
                <a:headEnd type="oval" w="lg" len="lg"/>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1591838" y="2846231"/>
                <a:ext cx="0" cy="1224507"/>
              </a:xfrm>
              <a:prstGeom prst="line">
                <a:avLst/>
              </a:prstGeom>
              <a:ln w="12700">
                <a:solidFill>
                  <a:srgbClr val="3CB6DD"/>
                </a:solidFill>
                <a:headEnd type="oval" w="lg" len="lg"/>
                <a:tailEnd type="ova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3768697" y="4106011"/>
              <a:ext cx="7644649" cy="926157"/>
              <a:chOff x="3519071" y="2846231"/>
              <a:chExt cx="7644649" cy="1224507"/>
            </a:xfrm>
          </p:grpSpPr>
          <p:cxnSp>
            <p:nvCxnSpPr>
              <p:cNvPr id="55" name="Straight Connector 54"/>
              <p:cNvCxnSpPr/>
              <p:nvPr/>
            </p:nvCxnSpPr>
            <p:spPr>
              <a:xfrm>
                <a:off x="3519071" y="2846231"/>
                <a:ext cx="0" cy="1224507"/>
              </a:xfrm>
              <a:prstGeom prst="line">
                <a:avLst/>
              </a:prstGeom>
              <a:ln w="12700">
                <a:solidFill>
                  <a:srgbClr val="3CB6DD"/>
                </a:solidFill>
                <a:headEnd type="oval" w="lg" len="lg"/>
                <a:tailEnd type="ova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577515" y="2846231"/>
                <a:ext cx="0" cy="1224507"/>
              </a:xfrm>
              <a:prstGeom prst="line">
                <a:avLst/>
              </a:prstGeom>
              <a:ln w="12700">
                <a:solidFill>
                  <a:srgbClr val="3CB6DD"/>
                </a:solidFill>
                <a:headEnd type="oval" w="lg" len="lg"/>
                <a:tailEnd type="ova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9631082" y="2846231"/>
                <a:ext cx="0" cy="1224507"/>
              </a:xfrm>
              <a:prstGeom prst="line">
                <a:avLst/>
              </a:prstGeom>
              <a:ln w="12700">
                <a:solidFill>
                  <a:srgbClr val="3CB6DD"/>
                </a:solidFill>
                <a:headEnd type="oval" w="lg" len="lg"/>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163720" y="2846231"/>
                <a:ext cx="0" cy="1224507"/>
              </a:xfrm>
              <a:prstGeom prst="line">
                <a:avLst/>
              </a:prstGeom>
              <a:ln w="12700">
                <a:solidFill>
                  <a:srgbClr val="3CB6DD"/>
                </a:solidFill>
                <a:headEnd type="oval" w="lg" len="lg"/>
                <a:tailEnd type="oval"/>
              </a:ln>
            </p:spPr>
            <p:style>
              <a:lnRef idx="1">
                <a:schemeClr val="accent1"/>
              </a:lnRef>
              <a:fillRef idx="0">
                <a:schemeClr val="accent1"/>
              </a:fillRef>
              <a:effectRef idx="0">
                <a:schemeClr val="accent1"/>
              </a:effectRef>
              <a:fontRef idx="minor">
                <a:schemeClr val="tx1"/>
              </a:fontRef>
            </p:style>
          </p:cxnSp>
        </p:grpSp>
      </p:grpSp>
      <p:cxnSp>
        <p:nvCxnSpPr>
          <p:cNvPr id="122" name="Straight Connector 121"/>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06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695" y="1660949"/>
            <a:ext cx="1092645" cy="1092645"/>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185376" y="1737400"/>
            <a:ext cx="2380784" cy="500586"/>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String Data Type</a:t>
            </a:r>
            <a:endParaRPr lang="en-IN" sz="2400" b="1" dirty="0">
              <a:ea typeface="Source Sans Pro Semibold" charset="0"/>
              <a:cs typeface="Source Sans Pro Semibold" charset="0"/>
            </a:endParaRPr>
          </a:p>
        </p:txBody>
      </p:sp>
      <p:grpSp>
        <p:nvGrpSpPr>
          <p:cNvPr id="8" name="Group 7"/>
          <p:cNvGrpSpPr/>
          <p:nvPr/>
        </p:nvGrpSpPr>
        <p:grpSpPr>
          <a:xfrm>
            <a:off x="7668979" y="2861946"/>
            <a:ext cx="3690027" cy="2419247"/>
            <a:chOff x="7944552" y="2861946"/>
            <a:chExt cx="3690027" cy="2419247"/>
          </a:xfrm>
        </p:grpSpPr>
        <p:sp>
          <p:nvSpPr>
            <p:cNvPr id="31" name="Rectangle 30"/>
            <p:cNvSpPr/>
            <p:nvPr/>
          </p:nvSpPr>
          <p:spPr>
            <a:xfrm>
              <a:off x="8711236" y="2861946"/>
              <a:ext cx="2708114" cy="707886"/>
            </a:xfrm>
            <a:prstGeom prst="rect">
              <a:avLst/>
            </a:prstGeom>
          </p:spPr>
          <p:txBody>
            <a:bodyPr wrap="none">
              <a:spAutoFit/>
            </a:bodyPr>
            <a:lstStyle/>
            <a:p>
              <a:pPr algn="ctr"/>
              <a:r>
                <a:rPr lang="en-US" sz="2000" b="1" dirty="0">
                  <a:ea typeface="Source Sans Pro" charset="0"/>
                  <a:cs typeface="Source Sans Pro" charset="0"/>
                </a:rPr>
                <a:t>Single line Strings</a:t>
              </a:r>
            </a:p>
            <a:p>
              <a:pPr algn="ctr"/>
              <a:r>
                <a:rPr lang="en-US" sz="2000" b="1" dirty="0">
                  <a:ea typeface="Source Sans Pro Semibold" charset="0"/>
                  <a:cs typeface="Source Sans Pro Semibold" charset="0"/>
                </a:rPr>
                <a:t>A = “Mastering Python”</a:t>
              </a:r>
            </a:p>
          </p:txBody>
        </p:sp>
        <p:sp>
          <p:nvSpPr>
            <p:cNvPr id="32" name="Rectangle 31"/>
            <p:cNvSpPr/>
            <p:nvPr/>
          </p:nvSpPr>
          <p:spPr>
            <a:xfrm>
              <a:off x="8767769" y="4265530"/>
              <a:ext cx="2866810" cy="1015663"/>
            </a:xfrm>
            <a:prstGeom prst="rect">
              <a:avLst/>
            </a:prstGeom>
          </p:spPr>
          <p:txBody>
            <a:bodyPr wrap="none">
              <a:spAutoFit/>
            </a:bodyPr>
            <a:lstStyle/>
            <a:p>
              <a:pPr algn="ctr"/>
              <a:r>
                <a:rPr lang="en-US" sz="2000" b="1" dirty="0">
                  <a:ea typeface="Source Sans Pro" charset="0"/>
                  <a:cs typeface="Source Sans Pro" charset="0"/>
                </a:rPr>
                <a:t>Multi line Strings</a:t>
              </a:r>
            </a:p>
            <a:p>
              <a:pPr algn="ctr"/>
              <a:r>
                <a:rPr lang="en-US" sz="2000" b="1" dirty="0">
                  <a:ea typeface="Source Sans Pro Semibold" charset="0"/>
                  <a:cs typeface="Source Sans Pro Semibold" charset="0"/>
                </a:rPr>
                <a:t>B = “““ Mastering Python</a:t>
              </a:r>
            </a:p>
            <a:p>
              <a:pPr algn="ctr"/>
              <a:r>
                <a:rPr lang="en-US" sz="2000" b="1" dirty="0">
                  <a:ea typeface="Source Sans Pro Semibold" charset="0"/>
                  <a:cs typeface="Source Sans Pro Semibold" charset="0"/>
                </a:rPr>
                <a:t>               takes time”””</a:t>
              </a:r>
            </a:p>
          </p:txBody>
        </p:sp>
        <p:sp>
          <p:nvSpPr>
            <p:cNvPr id="34" name="Freeform 33"/>
            <p:cNvSpPr/>
            <p:nvPr/>
          </p:nvSpPr>
          <p:spPr>
            <a:xfrm>
              <a:off x="7944552" y="3041650"/>
              <a:ext cx="539750" cy="1695450"/>
            </a:xfrm>
            <a:custGeom>
              <a:avLst/>
              <a:gdLst>
                <a:gd name="connsiteX0" fmla="*/ 539750 w 539750"/>
                <a:gd name="connsiteY0" fmla="*/ 0 h 1695450"/>
                <a:gd name="connsiteX1" fmla="*/ 0 w 539750"/>
                <a:gd name="connsiteY1" fmla="*/ 0 h 1695450"/>
                <a:gd name="connsiteX2" fmla="*/ 0 w 539750"/>
                <a:gd name="connsiteY2" fmla="*/ 1695450 h 1695450"/>
                <a:gd name="connsiteX3" fmla="*/ 63500 w 539750"/>
                <a:gd name="connsiteY3" fmla="*/ 1695450 h 1695450"/>
                <a:gd name="connsiteX4" fmla="*/ 539750 w 539750"/>
                <a:gd name="connsiteY4" fmla="*/ 1695450 h 169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750" h="1695450">
                  <a:moveTo>
                    <a:pt x="539750" y="0"/>
                  </a:moveTo>
                  <a:lnTo>
                    <a:pt x="0" y="0"/>
                  </a:lnTo>
                  <a:lnTo>
                    <a:pt x="0" y="1695450"/>
                  </a:lnTo>
                  <a:lnTo>
                    <a:pt x="63500" y="1695450"/>
                  </a:lnTo>
                  <a:lnTo>
                    <a:pt x="539750" y="1695450"/>
                  </a:lnTo>
                </a:path>
              </a:pathLst>
            </a:custGeom>
            <a:noFill/>
            <a:ln>
              <a:solidFill>
                <a:srgbClr val="4CC1B7"/>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nvGrpSpPr>
          <p:cNvPr id="7" name="Group 6"/>
          <p:cNvGrpSpPr/>
          <p:nvPr/>
        </p:nvGrpSpPr>
        <p:grpSpPr>
          <a:xfrm>
            <a:off x="806017" y="2861946"/>
            <a:ext cx="6524694" cy="1896027"/>
            <a:chOff x="1150116" y="2861946"/>
            <a:chExt cx="6524694" cy="1896027"/>
          </a:xfrm>
        </p:grpSpPr>
        <p:sp>
          <p:nvSpPr>
            <p:cNvPr id="3" name="Rectangle 2"/>
            <p:cNvSpPr/>
            <p:nvPr/>
          </p:nvSpPr>
          <p:spPr>
            <a:xfrm>
              <a:off x="1245417" y="4357863"/>
              <a:ext cx="6429393" cy="400110"/>
            </a:xfrm>
            <a:prstGeom prst="rect">
              <a:avLst/>
            </a:prstGeom>
          </p:spPr>
          <p:txBody>
            <a:bodyPr wrap="square">
              <a:spAutoFit/>
            </a:bodyPr>
            <a:lstStyle/>
            <a:p>
              <a:r>
                <a:rPr lang="en-US" sz="2000" b="1" dirty="0">
                  <a:ea typeface="Source Sans Pro Semibold" charset="0"/>
                  <a:cs typeface="Source Sans Pro Semibold" charset="0"/>
                </a:rPr>
                <a:t>Python treats single quotes the same as double quotes</a:t>
              </a:r>
            </a:p>
          </p:txBody>
        </p:sp>
        <p:sp>
          <p:nvSpPr>
            <p:cNvPr id="4" name="Rectangle 3"/>
            <p:cNvSpPr/>
            <p:nvPr/>
          </p:nvSpPr>
          <p:spPr>
            <a:xfrm>
              <a:off x="1245418" y="2861946"/>
              <a:ext cx="5501785" cy="400110"/>
            </a:xfrm>
            <a:prstGeom prst="rect">
              <a:avLst/>
            </a:prstGeom>
          </p:spPr>
          <p:txBody>
            <a:bodyPr wrap="square">
              <a:spAutoFit/>
            </a:bodyPr>
            <a:lstStyle/>
            <a:p>
              <a:r>
                <a:rPr lang="en-US" sz="2000" b="1" dirty="0">
                  <a:ea typeface="Source Sans Pro Semibold" charset="0"/>
                  <a:cs typeface="Source Sans Pro Semibold" charset="0"/>
                </a:rPr>
                <a:t>A string in Python is a sequence of characters</a:t>
              </a:r>
            </a:p>
          </p:txBody>
        </p:sp>
        <p:sp>
          <p:nvSpPr>
            <p:cNvPr id="5" name="Rectangle 4"/>
            <p:cNvSpPr/>
            <p:nvPr/>
          </p:nvSpPr>
          <p:spPr>
            <a:xfrm>
              <a:off x="1245417" y="3619030"/>
              <a:ext cx="6407985" cy="400110"/>
            </a:xfrm>
            <a:prstGeom prst="rect">
              <a:avLst/>
            </a:prstGeom>
          </p:spPr>
          <p:txBody>
            <a:bodyPr wrap="square">
              <a:spAutoFit/>
            </a:bodyPr>
            <a:lstStyle/>
            <a:p>
              <a:r>
                <a:rPr lang="en-US" sz="2000" b="1" dirty="0">
                  <a:ea typeface="Source Sans Pro Semibold" charset="0"/>
                  <a:cs typeface="Source Sans Pro Semibold" charset="0"/>
                </a:rPr>
                <a:t>Strings are created by enclosing characters in quotes</a:t>
              </a:r>
            </a:p>
          </p:txBody>
        </p:sp>
        <p:grpSp>
          <p:nvGrpSpPr>
            <p:cNvPr id="6" name="Group 5"/>
            <p:cNvGrpSpPr/>
            <p:nvPr/>
          </p:nvGrpSpPr>
          <p:grpSpPr>
            <a:xfrm>
              <a:off x="1150116" y="3046612"/>
              <a:ext cx="0" cy="1514168"/>
              <a:chOff x="1150116" y="3046612"/>
              <a:chExt cx="0" cy="1514168"/>
            </a:xfrm>
          </p:grpSpPr>
          <p:cxnSp>
            <p:nvCxnSpPr>
              <p:cNvPr id="16" name="Straight Connector 15"/>
              <p:cNvCxnSpPr/>
              <p:nvPr/>
            </p:nvCxnSpPr>
            <p:spPr>
              <a:xfrm flipV="1">
                <a:off x="1150116" y="3046612"/>
                <a:ext cx="0" cy="1514168"/>
              </a:xfrm>
              <a:prstGeom prst="line">
                <a:avLst/>
              </a:prstGeom>
              <a:ln w="12700">
                <a:solidFill>
                  <a:srgbClr val="4CC1B7"/>
                </a:solidFill>
                <a:headEnd type="oval"/>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150116" y="3791415"/>
                <a:ext cx="0" cy="769365"/>
              </a:xfrm>
              <a:prstGeom prst="line">
                <a:avLst/>
              </a:prstGeom>
              <a:ln w="12700">
                <a:solidFill>
                  <a:srgbClr val="4CC1B7"/>
                </a:solidFill>
                <a:headEnd type="oval"/>
                <a:tailEnd type="oval" w="med" len="med"/>
              </a:ln>
              <a:effectLst/>
            </p:spPr>
            <p:style>
              <a:lnRef idx="1">
                <a:schemeClr val="accent1"/>
              </a:lnRef>
              <a:fillRef idx="0">
                <a:schemeClr val="accent1"/>
              </a:fillRef>
              <a:effectRef idx="0">
                <a:schemeClr val="accent1"/>
              </a:effectRef>
              <a:fontRef idx="minor">
                <a:schemeClr val="tx1"/>
              </a:fontRef>
            </p:style>
          </p:cxnSp>
        </p:grpSp>
      </p:grpSp>
      <p:grpSp>
        <p:nvGrpSpPr>
          <p:cNvPr id="21" name="Group 20"/>
          <p:cNvGrpSpPr/>
          <p:nvPr/>
        </p:nvGrpSpPr>
        <p:grpSpPr>
          <a:xfrm>
            <a:off x="497217" y="1261123"/>
            <a:ext cx="11694783" cy="90612"/>
            <a:chOff x="497217" y="3578139"/>
            <a:chExt cx="11694783" cy="90612"/>
          </a:xfrm>
        </p:grpSpPr>
        <p:cxnSp>
          <p:nvCxnSpPr>
            <p:cNvPr id="23" name="Straight Connector 22"/>
            <p:cNvCxnSpPr/>
            <p:nvPr/>
          </p:nvCxnSpPr>
          <p:spPr>
            <a:xfrm>
              <a:off x="587829" y="3623445"/>
              <a:ext cx="11604171" cy="0"/>
            </a:xfrm>
            <a:prstGeom prst="line">
              <a:avLst/>
            </a:prstGeom>
            <a:ln>
              <a:solidFill>
                <a:srgbClr val="3BBBBD"/>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97217"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3519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695" y="1660949"/>
            <a:ext cx="1092645" cy="1092645"/>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185376" y="1737400"/>
            <a:ext cx="2380784" cy="500586"/>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String Data Type</a:t>
            </a:r>
            <a:endParaRPr lang="en-IN" sz="2400" b="1" dirty="0">
              <a:ea typeface="Source Sans Pro Semibold" charset="0"/>
              <a:cs typeface="Source Sans Pro Semibold" charset="0"/>
            </a:endParaRPr>
          </a:p>
        </p:txBody>
      </p:sp>
      <p:sp>
        <p:nvSpPr>
          <p:cNvPr id="23" name="TextBox 22"/>
          <p:cNvSpPr txBox="1"/>
          <p:nvPr/>
        </p:nvSpPr>
        <p:spPr>
          <a:xfrm>
            <a:off x="2514600" y="3479734"/>
            <a:ext cx="6554936" cy="1015663"/>
          </a:xfrm>
          <a:prstGeom prst="rect">
            <a:avLst/>
          </a:prstGeom>
          <a:noFill/>
        </p:spPr>
        <p:txBody>
          <a:bodyPr wrap="square" rtlCol="0">
            <a:spAutoFit/>
          </a:bodyPr>
          <a:lstStyle/>
          <a:p>
            <a:pPr algn="ctr"/>
            <a:r>
              <a:rPr lang="en-US" sz="2000" b="1" dirty="0">
                <a:ea typeface="Source Sans Pro Semibold" charset="0"/>
                <a:cs typeface="Source Sans Pro Semibold" charset="0"/>
              </a:rPr>
              <a:t>Subsets of strings can be taken using the slice operator ( [ ] and [:] ) with indexes starting at 0 in the beginning of the string and working their way from -1 at the end.</a:t>
            </a:r>
          </a:p>
        </p:txBody>
      </p:sp>
      <p:grpSp>
        <p:nvGrpSpPr>
          <p:cNvPr id="16" name="Group 15"/>
          <p:cNvGrpSpPr/>
          <p:nvPr/>
        </p:nvGrpSpPr>
        <p:grpSpPr>
          <a:xfrm>
            <a:off x="497217" y="1261123"/>
            <a:ext cx="11694783" cy="90612"/>
            <a:chOff x="497217" y="3578139"/>
            <a:chExt cx="11694783" cy="90612"/>
          </a:xfrm>
        </p:grpSpPr>
        <p:cxnSp>
          <p:nvCxnSpPr>
            <p:cNvPr id="17" name="Straight Connector 16"/>
            <p:cNvCxnSpPr/>
            <p:nvPr/>
          </p:nvCxnSpPr>
          <p:spPr>
            <a:xfrm>
              <a:off x="587829" y="3623445"/>
              <a:ext cx="11604171" cy="0"/>
            </a:xfrm>
            <a:prstGeom prst="line">
              <a:avLst/>
            </a:prstGeom>
            <a:ln>
              <a:solidFill>
                <a:srgbClr val="3BBBBD"/>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97217"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80150" y="3482944"/>
            <a:ext cx="1134450" cy="1129048"/>
          </a:xfrm>
          <a:prstGeom prst="rect">
            <a:avLst/>
          </a:prstGeom>
        </p:spPr>
      </p:pic>
    </p:spTree>
    <p:extLst>
      <p:ext uri="{BB962C8B-B14F-4D97-AF65-F5344CB8AC3E}">
        <p14:creationId xmlns:p14="http://schemas.microsoft.com/office/powerpoint/2010/main" val="1300108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695" y="1660949"/>
            <a:ext cx="1092645" cy="1092645"/>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185376" y="1737400"/>
            <a:ext cx="2380784" cy="500586"/>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String Data Type</a:t>
            </a:r>
            <a:endParaRPr lang="en-IN" sz="2400" b="1" dirty="0">
              <a:ea typeface="Source Sans Pro Semibold" charset="0"/>
              <a:cs typeface="Source Sans Pro Semibold" charset="0"/>
            </a:endParaRPr>
          </a:p>
        </p:txBody>
      </p:sp>
      <p:grpSp>
        <p:nvGrpSpPr>
          <p:cNvPr id="16" name="Group 15"/>
          <p:cNvGrpSpPr/>
          <p:nvPr/>
        </p:nvGrpSpPr>
        <p:grpSpPr>
          <a:xfrm>
            <a:off x="497217" y="1261123"/>
            <a:ext cx="11694783" cy="90612"/>
            <a:chOff x="497217" y="3578139"/>
            <a:chExt cx="11694783" cy="90612"/>
          </a:xfrm>
        </p:grpSpPr>
        <p:cxnSp>
          <p:nvCxnSpPr>
            <p:cNvPr id="17" name="Straight Connector 16"/>
            <p:cNvCxnSpPr/>
            <p:nvPr/>
          </p:nvCxnSpPr>
          <p:spPr>
            <a:xfrm>
              <a:off x="587829" y="3623445"/>
              <a:ext cx="11604171" cy="0"/>
            </a:xfrm>
            <a:prstGeom prst="line">
              <a:avLst/>
            </a:prstGeom>
            <a:ln>
              <a:solidFill>
                <a:srgbClr val="3BBBBD"/>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97217"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p:cNvPicPr>
            <a:picLocks noChangeAspect="1"/>
          </p:cNvPicPr>
          <p:nvPr/>
        </p:nvPicPr>
        <p:blipFill>
          <a:blip r:embed="rId4"/>
          <a:stretch>
            <a:fillRect/>
          </a:stretch>
        </p:blipFill>
        <p:spPr>
          <a:xfrm>
            <a:off x="3704851" y="1660949"/>
            <a:ext cx="7021213" cy="2774197"/>
          </a:xfrm>
          <a:prstGeom prst="rect">
            <a:avLst/>
          </a:prstGeom>
        </p:spPr>
      </p:pic>
      <p:pic>
        <p:nvPicPr>
          <p:cNvPr id="15" name="Picture 14"/>
          <p:cNvPicPr>
            <a:picLocks noChangeAspect="1"/>
          </p:cNvPicPr>
          <p:nvPr/>
        </p:nvPicPr>
        <p:blipFill>
          <a:blip r:embed="rId5"/>
          <a:stretch>
            <a:fillRect/>
          </a:stretch>
        </p:blipFill>
        <p:spPr>
          <a:xfrm>
            <a:off x="2617940" y="1143590"/>
            <a:ext cx="9382604" cy="5864125"/>
          </a:xfrm>
          <a:prstGeom prst="rect">
            <a:avLst/>
          </a:prstGeom>
        </p:spPr>
      </p:pic>
    </p:spTree>
    <p:extLst>
      <p:ext uri="{BB962C8B-B14F-4D97-AF65-F5344CB8AC3E}">
        <p14:creationId xmlns:p14="http://schemas.microsoft.com/office/powerpoint/2010/main" val="1207062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494" y="1628533"/>
            <a:ext cx="1090151" cy="1090151"/>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185376" y="1737400"/>
            <a:ext cx="3059632" cy="528350"/>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Dictionary Data Type</a:t>
            </a:r>
            <a:endParaRPr lang="en-IN" sz="2400" b="1" dirty="0">
              <a:ea typeface="Source Sans Pro Semibold" charset="0"/>
              <a:cs typeface="Source Sans Pro Semibold" charset="0"/>
            </a:endParaRPr>
          </a:p>
        </p:txBody>
      </p:sp>
      <p:sp>
        <p:nvSpPr>
          <p:cNvPr id="23" name="TextBox 22"/>
          <p:cNvSpPr txBox="1"/>
          <p:nvPr/>
        </p:nvSpPr>
        <p:spPr>
          <a:xfrm>
            <a:off x="1239498" y="2823804"/>
            <a:ext cx="6075702" cy="400110"/>
          </a:xfrm>
          <a:prstGeom prst="rect">
            <a:avLst/>
          </a:prstGeom>
          <a:noFill/>
        </p:spPr>
        <p:txBody>
          <a:bodyPr wrap="square" rtlCol="0">
            <a:spAutoFit/>
          </a:bodyPr>
          <a:lstStyle/>
          <a:p>
            <a:r>
              <a:rPr lang="en-US" sz="2000" b="1" dirty="0">
                <a:ea typeface="Source Sans Pro Semibold" charset="0"/>
                <a:cs typeface="Source Sans Pro Semibold" charset="0"/>
              </a:rPr>
              <a:t>Dictionary is an unordered collection of </a:t>
            </a:r>
            <a:r>
              <a:rPr lang="en-US" sz="2000" b="1" dirty="0">
                <a:solidFill>
                  <a:srgbClr val="3BBBBD"/>
                </a:solidFill>
                <a:ea typeface="Source Sans Pro" charset="0"/>
                <a:cs typeface="Source Sans Pro" charset="0"/>
              </a:rPr>
              <a:t>key value</a:t>
            </a:r>
            <a:r>
              <a:rPr lang="en-US" sz="2000" b="1" dirty="0">
                <a:ea typeface="Source Sans Pro Semibold" charset="0"/>
                <a:cs typeface="Source Sans Pro Semibold" charset="0"/>
              </a:rPr>
              <a:t> pairs.</a:t>
            </a:r>
          </a:p>
        </p:txBody>
      </p:sp>
      <p:sp>
        <p:nvSpPr>
          <p:cNvPr id="18" name="TextBox 17"/>
          <p:cNvSpPr txBox="1"/>
          <p:nvPr/>
        </p:nvSpPr>
        <p:spPr>
          <a:xfrm>
            <a:off x="1690703" y="4415081"/>
            <a:ext cx="5820440" cy="810478"/>
          </a:xfrm>
          <a:prstGeom prst="rect">
            <a:avLst/>
          </a:prstGeom>
          <a:noFill/>
        </p:spPr>
        <p:txBody>
          <a:bodyPr wrap="square" rtlCol="0">
            <a:spAutoFit/>
          </a:bodyPr>
          <a:lstStyle/>
          <a:p>
            <a:pPr algn="ctr">
              <a:lnSpc>
                <a:spcPts val="2800"/>
              </a:lnSpc>
            </a:pPr>
            <a:r>
              <a:rPr lang="en-US" sz="2000" b="1" dirty="0">
                <a:ea typeface="Source Sans Pro Semibold" charset="0"/>
                <a:cs typeface="Source Sans Pro Semibold" charset="0"/>
              </a:rPr>
              <a:t>A person’s name &amp; birthday</a:t>
            </a:r>
          </a:p>
          <a:p>
            <a:pPr marL="0" lvl="1" algn="ctr">
              <a:lnSpc>
                <a:spcPts val="2800"/>
              </a:lnSpc>
            </a:pPr>
            <a:r>
              <a:rPr lang="en-US" sz="2000" b="1" dirty="0" err="1">
                <a:ea typeface="Source Sans Pro Semibold" charset="0"/>
                <a:cs typeface="Source Sans Pro Semibold" charset="0"/>
              </a:rPr>
              <a:t>Bdays</a:t>
            </a:r>
            <a:r>
              <a:rPr lang="en-US" sz="2000" b="1" dirty="0">
                <a:ea typeface="Source Sans Pro Semibold" charset="0"/>
                <a:cs typeface="Source Sans Pro Semibold" charset="0"/>
              </a:rPr>
              <a:t> = {</a:t>
            </a:r>
            <a:r>
              <a:rPr lang="en-US" sz="2000" b="1" u="sng" dirty="0">
                <a:ea typeface="Source Sans Pro" charset="0"/>
                <a:cs typeface="Source Sans Pro" charset="0"/>
              </a:rPr>
              <a:t>'</a:t>
            </a:r>
            <a:r>
              <a:rPr lang="en-US" sz="2000" b="1" dirty="0">
                <a:solidFill>
                  <a:srgbClr val="3BBBBD"/>
                </a:solidFill>
                <a:ea typeface="Source Sans Pro" charset="0"/>
                <a:cs typeface="Source Sans Pro" charset="0"/>
              </a:rPr>
              <a:t>Bob</a:t>
            </a:r>
            <a:r>
              <a:rPr lang="en-US" sz="2000" b="1" dirty="0">
                <a:ea typeface="Source Sans Pro" charset="0"/>
                <a:cs typeface="Source Sans Pro" charset="0"/>
              </a:rPr>
              <a:t>':</a:t>
            </a:r>
            <a:r>
              <a:rPr lang="en-US" sz="2000" b="1" dirty="0">
                <a:solidFill>
                  <a:srgbClr val="3AB4A6"/>
                </a:solidFill>
                <a:ea typeface="Source Sans Pro" charset="0"/>
                <a:cs typeface="Source Sans Pro" charset="0"/>
              </a:rPr>
              <a:t>'8 Jan 1967</a:t>
            </a:r>
            <a:r>
              <a:rPr lang="en-US" sz="2000" b="1" dirty="0">
                <a:ea typeface="Source Sans Pro" charset="0"/>
                <a:cs typeface="Source Sans Pro" charset="0"/>
              </a:rPr>
              <a:t>','</a:t>
            </a:r>
            <a:r>
              <a:rPr lang="en-US" sz="2000" b="1" dirty="0">
                <a:solidFill>
                  <a:srgbClr val="3BBBBD"/>
                </a:solidFill>
                <a:ea typeface="Source Sans Pro" charset="0"/>
                <a:cs typeface="Source Sans Pro" charset="0"/>
              </a:rPr>
              <a:t>Manoj</a:t>
            </a:r>
            <a:r>
              <a:rPr lang="en-US" sz="2000" b="1" dirty="0">
                <a:ea typeface="Source Sans Pro" charset="0"/>
                <a:cs typeface="Source Sans Pro" charset="0"/>
              </a:rPr>
              <a:t>': '</a:t>
            </a:r>
            <a:r>
              <a:rPr lang="en-US" sz="2000" b="1" dirty="0">
                <a:solidFill>
                  <a:srgbClr val="3AB4A6"/>
                </a:solidFill>
                <a:ea typeface="Source Sans Pro" charset="0"/>
                <a:cs typeface="Source Sans Pro" charset="0"/>
              </a:rPr>
              <a:t>15 Aug 1987</a:t>
            </a:r>
            <a:r>
              <a:rPr lang="en-US" sz="2000" b="1" dirty="0">
                <a:ea typeface="Source Sans Pro Semibold" charset="0"/>
                <a:cs typeface="Source Sans Pro Semibold" charset="0"/>
              </a:rPr>
              <a:t>'}</a:t>
            </a:r>
            <a:endParaRPr lang="en-US" sz="2400" b="1" dirty="0">
              <a:ea typeface="Source Sans Pro Semibold" charset="0"/>
              <a:cs typeface="Source Sans Pro Semibold" charset="0"/>
            </a:endParaRPr>
          </a:p>
        </p:txBody>
      </p:sp>
      <p:sp>
        <p:nvSpPr>
          <p:cNvPr id="25" name="TextBox 24"/>
          <p:cNvSpPr txBox="1"/>
          <p:nvPr/>
        </p:nvSpPr>
        <p:spPr>
          <a:xfrm>
            <a:off x="1247722" y="3643288"/>
            <a:ext cx="6263421" cy="400110"/>
          </a:xfrm>
          <a:prstGeom prst="rect">
            <a:avLst/>
          </a:prstGeom>
          <a:noFill/>
        </p:spPr>
        <p:txBody>
          <a:bodyPr wrap="square" rtlCol="0">
            <a:spAutoFit/>
          </a:bodyPr>
          <a:lstStyle/>
          <a:p>
            <a:r>
              <a:rPr lang="en-US" sz="2000" b="1" dirty="0">
                <a:ea typeface="Source Sans Pro Semibold" charset="0"/>
                <a:cs typeface="Source Sans Pro Semibold" charset="0"/>
              </a:rPr>
              <a:t>A dictionary usually comprises of data that come in pairs</a:t>
            </a:r>
          </a:p>
        </p:txBody>
      </p:sp>
      <p:grpSp>
        <p:nvGrpSpPr>
          <p:cNvPr id="45" name="Group 44"/>
          <p:cNvGrpSpPr/>
          <p:nvPr/>
        </p:nvGrpSpPr>
        <p:grpSpPr>
          <a:xfrm>
            <a:off x="1154903" y="3046612"/>
            <a:ext cx="389086" cy="2589416"/>
            <a:chOff x="1154903" y="3046612"/>
            <a:chExt cx="389086" cy="2589416"/>
          </a:xfrm>
        </p:grpSpPr>
        <p:cxnSp>
          <p:nvCxnSpPr>
            <p:cNvPr id="16" name="Straight Connector 15"/>
            <p:cNvCxnSpPr/>
            <p:nvPr/>
          </p:nvCxnSpPr>
          <p:spPr>
            <a:xfrm flipV="1">
              <a:off x="1154903" y="3046612"/>
              <a:ext cx="0" cy="793868"/>
            </a:xfrm>
            <a:prstGeom prst="line">
              <a:avLst/>
            </a:prstGeom>
            <a:ln w="12700">
              <a:solidFill>
                <a:srgbClr val="3BBBBD"/>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10" name="Elbow Connector 9"/>
            <p:cNvCxnSpPr/>
            <p:nvPr/>
          </p:nvCxnSpPr>
          <p:spPr>
            <a:xfrm rot="16200000" flipH="1">
              <a:off x="938714" y="4056668"/>
              <a:ext cx="821466" cy="389085"/>
            </a:xfrm>
            <a:prstGeom prst="bentConnector3">
              <a:avLst>
                <a:gd name="adj1" fmla="val 99726"/>
              </a:avLst>
            </a:prstGeom>
            <a:ln w="12700">
              <a:solidFill>
                <a:srgbClr val="3BBBB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443370" y="4549637"/>
              <a:ext cx="1797927" cy="374856"/>
            </a:xfrm>
            <a:prstGeom prst="bentConnector3">
              <a:avLst>
                <a:gd name="adj1" fmla="val 100122"/>
              </a:avLst>
            </a:prstGeom>
            <a:ln w="12700">
              <a:solidFill>
                <a:srgbClr val="3BBBBD"/>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1690703" y="5419932"/>
            <a:ext cx="5237039" cy="810478"/>
          </a:xfrm>
          <a:prstGeom prst="rect">
            <a:avLst/>
          </a:prstGeom>
          <a:noFill/>
        </p:spPr>
        <p:txBody>
          <a:bodyPr wrap="square" rtlCol="0">
            <a:spAutoFit/>
          </a:bodyPr>
          <a:lstStyle/>
          <a:p>
            <a:pPr algn="ctr">
              <a:lnSpc>
                <a:spcPts val="2800"/>
              </a:lnSpc>
            </a:pPr>
            <a:r>
              <a:rPr lang="en-US" sz="2000" b="1" dirty="0">
                <a:ea typeface="Source Sans Pro Semibold" charset="0"/>
                <a:cs typeface="Source Sans Pro Semibold" charset="0"/>
              </a:rPr>
              <a:t>An animal and it’s associated species</a:t>
            </a:r>
          </a:p>
          <a:p>
            <a:pPr algn="ctr">
              <a:lnSpc>
                <a:spcPts val="2800"/>
              </a:lnSpc>
            </a:pPr>
            <a:r>
              <a:rPr lang="en-US" sz="2000" b="1" dirty="0">
                <a:ea typeface="Source Sans Pro Semibold" charset="0"/>
                <a:cs typeface="Source Sans Pro Semibold" charset="0"/>
              </a:rPr>
              <a:t>animals={’</a:t>
            </a:r>
            <a:r>
              <a:rPr lang="en-US" sz="2000" b="1" dirty="0" err="1">
                <a:ea typeface="Source Sans Pro Semibold" charset="0"/>
                <a:cs typeface="Source Sans Pro Semibold" charset="0"/>
              </a:rPr>
              <a:t>Husky':'dog','Cockroach':'insects</a:t>
            </a:r>
            <a:r>
              <a:rPr lang="en-US" sz="2000" b="1" dirty="0">
                <a:ea typeface="Source Sans Pro Semibold" charset="0"/>
                <a:cs typeface="Source Sans Pro Semibold" charset="0"/>
              </a:rPr>
              <a:t>'}</a:t>
            </a:r>
          </a:p>
        </p:txBody>
      </p:sp>
      <p:grpSp>
        <p:nvGrpSpPr>
          <p:cNvPr id="5" name="Group 4"/>
          <p:cNvGrpSpPr/>
          <p:nvPr/>
        </p:nvGrpSpPr>
        <p:grpSpPr>
          <a:xfrm>
            <a:off x="8964116" y="4498407"/>
            <a:ext cx="1917892" cy="1917892"/>
            <a:chOff x="8678366" y="4212657"/>
            <a:chExt cx="2489392" cy="2489392"/>
          </a:xfrm>
        </p:grpSpPr>
        <p:pic>
          <p:nvPicPr>
            <p:cNvPr id="47" name="Picture 46"/>
            <p:cNvPicPr>
              <a:picLocks noChangeAspect="1"/>
            </p:cNvPicPr>
            <p:nvPr/>
          </p:nvPicPr>
          <p:blipFill rotWithShape="1">
            <a:blip r:embed="rId4" cstate="screen">
              <a:extLst>
                <a:ext uri="{28A0092B-C50C-407E-A947-70E740481C1C}">
                  <a14:useLocalDpi xmlns:a14="http://schemas.microsoft.com/office/drawing/2010/main"/>
                </a:ext>
              </a:extLst>
            </a:blip>
            <a:srcRect t="-912"/>
            <a:stretch/>
          </p:blipFill>
          <p:spPr>
            <a:xfrm>
              <a:off x="8678366" y="4212658"/>
              <a:ext cx="2489392" cy="2489390"/>
            </a:xfrm>
            <a:prstGeom prst="ellipse">
              <a:avLst/>
            </a:prstGeom>
            <a:ln>
              <a:noFill/>
            </a:ln>
            <a:effectLst>
              <a:softEdge rad="112500"/>
            </a:effectLst>
          </p:spPr>
        </p:pic>
        <p:sp>
          <p:nvSpPr>
            <p:cNvPr id="2" name="Oval 1"/>
            <p:cNvSpPr/>
            <p:nvPr/>
          </p:nvSpPr>
          <p:spPr>
            <a:xfrm>
              <a:off x="8678366" y="4212657"/>
              <a:ext cx="2489392" cy="2489392"/>
            </a:xfrm>
            <a:prstGeom prst="ellipse">
              <a:avLst/>
            </a:prstGeom>
            <a:solidFill>
              <a:srgbClr val="82CCB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497217" y="1261123"/>
            <a:ext cx="11694783" cy="90612"/>
            <a:chOff x="497217" y="3578139"/>
            <a:chExt cx="11694783" cy="90612"/>
          </a:xfrm>
        </p:grpSpPr>
        <p:cxnSp>
          <p:nvCxnSpPr>
            <p:cNvPr id="26" name="Straight Connector 25"/>
            <p:cNvCxnSpPr/>
            <p:nvPr/>
          </p:nvCxnSpPr>
          <p:spPr>
            <a:xfrm>
              <a:off x="587829" y="3623445"/>
              <a:ext cx="11604171" cy="0"/>
            </a:xfrm>
            <a:prstGeom prst="line">
              <a:avLst/>
            </a:prstGeom>
            <a:ln>
              <a:solidFill>
                <a:srgbClr val="3BBBBD"/>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97217"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8964116" y="1793589"/>
            <a:ext cx="1917892" cy="1917892"/>
            <a:chOff x="8678366" y="1507839"/>
            <a:chExt cx="2489392" cy="2489392"/>
          </a:xfrm>
        </p:grpSpPr>
        <p:pic>
          <p:nvPicPr>
            <p:cNvPr id="48" name="Picture 47"/>
            <p:cNvPicPr>
              <a:picLocks noChangeAspect="1"/>
            </p:cNvPicPr>
            <p:nvPr/>
          </p:nvPicPr>
          <p:blipFill rotWithShape="1">
            <a:blip r:embed="rId5" cstate="screen">
              <a:extLst>
                <a:ext uri="{BEBA8EAE-BF5A-486C-A8C5-ECC9F3942E4B}">
                  <a14:imgProps xmlns:a14="http://schemas.microsoft.com/office/drawing/2010/main">
                    <a14:imgLayer r:embed="rId6">
                      <a14:imgEffect>
                        <a14:sharpenSoften amount="10000"/>
                      </a14:imgEffect>
                      <a14:imgEffect>
                        <a14:brightnessContrast bright="10000" contrast="10000"/>
                      </a14:imgEffect>
                    </a14:imgLayer>
                  </a14:imgProps>
                </a:ext>
                <a:ext uri="{28A0092B-C50C-407E-A947-70E740481C1C}">
                  <a14:useLocalDpi xmlns:a14="http://schemas.microsoft.com/office/drawing/2010/main"/>
                </a:ext>
              </a:extLst>
            </a:blip>
            <a:srcRect l="13510" t="34896" r="25104" b="24294"/>
            <a:stretch/>
          </p:blipFill>
          <p:spPr>
            <a:xfrm>
              <a:off x="8678366" y="1507841"/>
              <a:ext cx="2489392" cy="2489390"/>
            </a:xfrm>
            <a:prstGeom prst="ellipse">
              <a:avLst/>
            </a:prstGeom>
            <a:ln>
              <a:noFill/>
            </a:ln>
            <a:effectLst>
              <a:softEdge rad="112500"/>
            </a:effectLst>
          </p:spPr>
        </p:pic>
        <p:sp>
          <p:nvSpPr>
            <p:cNvPr id="21" name="Oval 20"/>
            <p:cNvSpPr/>
            <p:nvPr/>
          </p:nvSpPr>
          <p:spPr>
            <a:xfrm>
              <a:off x="8678366" y="1507839"/>
              <a:ext cx="2489392" cy="2489392"/>
            </a:xfrm>
            <a:prstGeom prst="ellipse">
              <a:avLst/>
            </a:prstGeom>
            <a:solidFill>
              <a:srgbClr val="82CCB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2088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0150" y="3482942"/>
            <a:ext cx="1134450" cy="1129050"/>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2610" y="1615562"/>
            <a:ext cx="1114094" cy="1114094"/>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185375" y="1737400"/>
            <a:ext cx="2868009" cy="528350"/>
          </a:xfrm>
          <a:prstGeom prst="rect">
            <a:avLst/>
          </a:prstGeom>
          <a:noFill/>
        </p:spPr>
        <p:txBody>
          <a:bodyPr wrap="square" rtlCol="0">
            <a:spAutoFit/>
          </a:bodyPr>
          <a:lstStyle/>
          <a:p>
            <a:pPr>
              <a:lnSpc>
                <a:spcPts val="3400"/>
              </a:lnSpc>
            </a:pPr>
            <a:r>
              <a:rPr lang="en-US" sz="2400" b="1" dirty="0">
                <a:ea typeface="Source Sans Pro Semibold" charset="0"/>
                <a:cs typeface="Source Sans Pro Semibold" charset="0"/>
              </a:rPr>
              <a:t>Dictionary Data Type</a:t>
            </a:r>
            <a:endParaRPr lang="en-IN" sz="2400" b="1" dirty="0">
              <a:ea typeface="Source Sans Pro Semibold" charset="0"/>
              <a:cs typeface="Source Sans Pro Semibold" charset="0"/>
            </a:endParaRPr>
          </a:p>
        </p:txBody>
      </p:sp>
      <p:sp>
        <p:nvSpPr>
          <p:cNvPr id="23" name="TextBox 22"/>
          <p:cNvSpPr txBox="1"/>
          <p:nvPr/>
        </p:nvSpPr>
        <p:spPr>
          <a:xfrm>
            <a:off x="2695293" y="3624726"/>
            <a:ext cx="6095023" cy="707886"/>
          </a:xfrm>
          <a:prstGeom prst="rect">
            <a:avLst/>
          </a:prstGeom>
          <a:noFill/>
        </p:spPr>
        <p:txBody>
          <a:bodyPr wrap="square" rtlCol="0">
            <a:spAutoFit/>
          </a:bodyPr>
          <a:lstStyle/>
          <a:p>
            <a:pPr algn="ctr"/>
            <a:r>
              <a:rPr lang="en-US" sz="2000" b="1" dirty="0">
                <a:ea typeface="Source Sans Pro Semibold" charset="0"/>
                <a:cs typeface="Source Sans Pro Semibold" charset="0"/>
              </a:rPr>
              <a:t>Dictionaries are enclosed by </a:t>
            </a:r>
            <a:r>
              <a:rPr lang="en-US" sz="2000" b="1" dirty="0">
                <a:solidFill>
                  <a:srgbClr val="4CC1B7"/>
                </a:solidFill>
                <a:ea typeface="Source Sans Pro" charset="0"/>
                <a:cs typeface="Source Sans Pro" charset="0"/>
              </a:rPr>
              <a:t>curly braces { }</a:t>
            </a:r>
            <a:r>
              <a:rPr lang="en-US" sz="2000" b="1" dirty="0">
                <a:ea typeface="Source Sans Pro Semibold" charset="0"/>
                <a:cs typeface="Source Sans Pro Semibold" charset="0"/>
              </a:rPr>
              <a:t> and values can be assigned and accessed using </a:t>
            </a:r>
            <a:r>
              <a:rPr lang="en-US" sz="2000" b="1" dirty="0">
                <a:solidFill>
                  <a:srgbClr val="4CC1B7"/>
                </a:solidFill>
                <a:ea typeface="Source Sans Pro" charset="0"/>
                <a:cs typeface="Source Sans Pro" charset="0"/>
              </a:rPr>
              <a:t>square braces [ ]</a:t>
            </a:r>
          </a:p>
        </p:txBody>
      </p:sp>
      <p:grpSp>
        <p:nvGrpSpPr>
          <p:cNvPr id="15" name="Group 14"/>
          <p:cNvGrpSpPr/>
          <p:nvPr/>
        </p:nvGrpSpPr>
        <p:grpSpPr>
          <a:xfrm>
            <a:off x="497217" y="1261123"/>
            <a:ext cx="11694783" cy="90612"/>
            <a:chOff x="497217" y="3578139"/>
            <a:chExt cx="11694783" cy="90612"/>
          </a:xfrm>
        </p:grpSpPr>
        <p:cxnSp>
          <p:nvCxnSpPr>
            <p:cNvPr id="16" name="Straight Connector 15"/>
            <p:cNvCxnSpPr/>
            <p:nvPr/>
          </p:nvCxnSpPr>
          <p:spPr>
            <a:xfrm>
              <a:off x="587829" y="3623445"/>
              <a:ext cx="11604171" cy="0"/>
            </a:xfrm>
            <a:prstGeom prst="line">
              <a:avLst/>
            </a:prstGeom>
            <a:ln>
              <a:solidFill>
                <a:srgbClr val="3BBBBD"/>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97217"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9538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956" y="1615562"/>
            <a:ext cx="1114094" cy="1114094"/>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Data Types</a:t>
            </a:r>
          </a:p>
        </p:txBody>
      </p:sp>
      <p:sp>
        <p:nvSpPr>
          <p:cNvPr id="19" name="TextBox 18"/>
          <p:cNvSpPr txBox="1"/>
          <p:nvPr/>
        </p:nvSpPr>
        <p:spPr>
          <a:xfrm>
            <a:off x="1062544" y="1737400"/>
            <a:ext cx="2380784" cy="964367"/>
          </a:xfrm>
          <a:prstGeom prst="rect">
            <a:avLst/>
          </a:prstGeom>
          <a:noFill/>
        </p:spPr>
        <p:txBody>
          <a:bodyPr wrap="square" rtlCol="0">
            <a:spAutoFit/>
          </a:bodyPr>
          <a:lstStyle/>
          <a:p>
            <a:pPr algn="ctr">
              <a:lnSpc>
                <a:spcPts val="3400"/>
              </a:lnSpc>
            </a:pPr>
            <a:r>
              <a:rPr lang="en-US" sz="2400" b="1" dirty="0">
                <a:ea typeface="Source Sans Pro Semibold" charset="0"/>
                <a:cs typeface="Source Sans Pro Semibold" charset="0"/>
              </a:rPr>
              <a:t>Dictionary </a:t>
            </a:r>
          </a:p>
          <a:p>
            <a:pPr algn="ctr">
              <a:lnSpc>
                <a:spcPts val="3400"/>
              </a:lnSpc>
            </a:pPr>
            <a:r>
              <a:rPr lang="en-US" sz="2400" b="1" dirty="0">
                <a:ea typeface="Source Sans Pro Semibold" charset="0"/>
                <a:cs typeface="Source Sans Pro Semibold" charset="0"/>
              </a:rPr>
              <a:t>Data Type</a:t>
            </a:r>
            <a:endParaRPr lang="en-IN" sz="2400" b="1" dirty="0">
              <a:ea typeface="Source Sans Pro Semibold" charset="0"/>
              <a:cs typeface="Source Sans Pro Semibold" charset="0"/>
            </a:endParaRPr>
          </a:p>
        </p:txBody>
      </p:sp>
      <p:grpSp>
        <p:nvGrpSpPr>
          <p:cNvPr id="15" name="Group 14"/>
          <p:cNvGrpSpPr/>
          <p:nvPr/>
        </p:nvGrpSpPr>
        <p:grpSpPr>
          <a:xfrm>
            <a:off x="497217" y="1261123"/>
            <a:ext cx="11694783" cy="90612"/>
            <a:chOff x="497217" y="3578139"/>
            <a:chExt cx="11694783" cy="90612"/>
          </a:xfrm>
        </p:grpSpPr>
        <p:cxnSp>
          <p:nvCxnSpPr>
            <p:cNvPr id="16" name="Straight Connector 15"/>
            <p:cNvCxnSpPr/>
            <p:nvPr/>
          </p:nvCxnSpPr>
          <p:spPr>
            <a:xfrm>
              <a:off x="587829" y="3623445"/>
              <a:ext cx="11604171" cy="0"/>
            </a:xfrm>
            <a:prstGeom prst="line">
              <a:avLst/>
            </a:prstGeom>
            <a:ln>
              <a:solidFill>
                <a:srgbClr val="3BBBBD"/>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97217"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a:blip r:embed="rId4"/>
          <a:stretch>
            <a:fillRect/>
          </a:stretch>
        </p:blipFill>
        <p:spPr>
          <a:xfrm>
            <a:off x="3566160" y="1627284"/>
            <a:ext cx="7749260" cy="3672775"/>
          </a:xfrm>
          <a:prstGeom prst="rect">
            <a:avLst/>
          </a:prstGeom>
        </p:spPr>
      </p:pic>
      <p:pic>
        <p:nvPicPr>
          <p:cNvPr id="13" name="Picture 12"/>
          <p:cNvPicPr>
            <a:picLocks noChangeAspect="1"/>
          </p:cNvPicPr>
          <p:nvPr/>
        </p:nvPicPr>
        <p:blipFill>
          <a:blip r:embed="rId5"/>
          <a:stretch>
            <a:fillRect/>
          </a:stretch>
        </p:blipFill>
        <p:spPr>
          <a:xfrm>
            <a:off x="2530906" y="1142305"/>
            <a:ext cx="9469074" cy="5918168"/>
          </a:xfrm>
          <a:prstGeom prst="rect">
            <a:avLst/>
          </a:prstGeom>
        </p:spPr>
      </p:pic>
    </p:spTree>
    <p:extLst>
      <p:ext uri="{BB962C8B-B14F-4D97-AF65-F5344CB8AC3E}">
        <p14:creationId xmlns:p14="http://schemas.microsoft.com/office/powerpoint/2010/main" val="3550839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829"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596106" y="1538359"/>
            <a:ext cx="10996595" cy="1813508"/>
            <a:chOff x="596106" y="2834901"/>
            <a:chExt cx="10996595" cy="181350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6663" y="2834901"/>
              <a:ext cx="1813508" cy="1813508"/>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06"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7829"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2387"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8200"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Python</a:t>
            </a:r>
          </a:p>
        </p:txBody>
      </p:sp>
      <p:grpSp>
        <p:nvGrpSpPr>
          <p:cNvPr id="45" name="Group 44"/>
          <p:cNvGrpSpPr/>
          <p:nvPr/>
        </p:nvGrpSpPr>
        <p:grpSpPr>
          <a:xfrm>
            <a:off x="332710" y="3778422"/>
            <a:ext cx="11517999" cy="414161"/>
            <a:chOff x="407771" y="4817968"/>
            <a:chExt cx="11517999" cy="414161"/>
          </a:xfrm>
        </p:grpSpPr>
        <p:sp>
          <p:nvSpPr>
            <p:cNvPr id="39" name="TextBox 38"/>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Variables</a:t>
              </a:r>
            </a:p>
          </p:txBody>
        </p:sp>
        <p:sp>
          <p:nvSpPr>
            <p:cNvPr id="40" name="TextBox 39"/>
            <p:cNvSpPr txBox="1"/>
            <p:nvPr/>
          </p:nvSpPr>
          <p:spPr>
            <a:xfrm>
              <a:off x="274703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Types</a:t>
              </a:r>
            </a:p>
          </p:txBody>
        </p:sp>
        <p:sp>
          <p:nvSpPr>
            <p:cNvPr id="41" name="TextBox 40"/>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Operators</a:t>
              </a:r>
            </a:p>
          </p:txBody>
        </p:sp>
        <p:sp>
          <p:nvSpPr>
            <p:cNvPr id="43" name="TextBox 42"/>
            <p:cNvSpPr txBox="1"/>
            <p:nvPr/>
          </p:nvSpPr>
          <p:spPr>
            <a:xfrm>
              <a:off x="7335160"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Conditions</a:t>
              </a:r>
            </a:p>
          </p:txBody>
        </p:sp>
        <p:sp>
          <p:nvSpPr>
            <p:cNvPr id="44" name="TextBox 43"/>
            <p:cNvSpPr txBox="1"/>
            <p:nvPr/>
          </p:nvSpPr>
          <p:spPr>
            <a:xfrm>
              <a:off x="9685676"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Loops</a:t>
              </a:r>
              <a:endParaRPr lang="en-IN" sz="2400" b="1" dirty="0">
                <a:latin typeface="+mn-lt"/>
              </a:endParaRPr>
            </a:p>
          </p:txBody>
        </p:sp>
      </p:grpSp>
      <p:cxnSp>
        <p:nvCxnSpPr>
          <p:cNvPr id="30" name="Straight Connector 2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3564"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10615"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8"/>
          <a:stretch>
            <a:fillRect/>
          </a:stretch>
        </p:blipFill>
        <p:spPr>
          <a:xfrm>
            <a:off x="861439" y="4982180"/>
            <a:ext cx="1383390" cy="395036"/>
          </a:xfrm>
          <a:prstGeom prst="rect">
            <a:avLst/>
          </a:prstGeom>
        </p:spPr>
      </p:pic>
      <p:pic>
        <p:nvPicPr>
          <p:cNvPr id="27" name="Picture 26"/>
          <p:cNvPicPr>
            <a:picLocks noChangeAspect="1"/>
          </p:cNvPicPr>
          <p:nvPr/>
        </p:nvPicPr>
        <p:blipFill>
          <a:blip r:embed="rId9"/>
          <a:stretch>
            <a:fillRect/>
          </a:stretch>
        </p:blipFill>
        <p:spPr>
          <a:xfrm>
            <a:off x="9977341" y="4948795"/>
            <a:ext cx="1071419" cy="450051"/>
          </a:xfrm>
          <a:prstGeom prst="rect">
            <a:avLst/>
          </a:prstGeom>
        </p:spPr>
      </p:pic>
      <p:grpSp>
        <p:nvGrpSpPr>
          <p:cNvPr id="28" name="Group 27"/>
          <p:cNvGrpSpPr/>
          <p:nvPr/>
        </p:nvGrpSpPr>
        <p:grpSpPr>
          <a:xfrm>
            <a:off x="485110" y="6346480"/>
            <a:ext cx="11204098" cy="414161"/>
            <a:chOff x="407771" y="4817968"/>
            <a:chExt cx="11204098" cy="414161"/>
          </a:xfrm>
        </p:grpSpPr>
        <p:sp>
          <p:nvSpPr>
            <p:cNvPr id="31" name="TextBox 30"/>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Function</a:t>
              </a:r>
            </a:p>
          </p:txBody>
        </p:sp>
        <p:sp>
          <p:nvSpPr>
            <p:cNvPr id="33" name="TextBox 32"/>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lambda function</a:t>
              </a:r>
            </a:p>
          </p:txBody>
        </p:sp>
        <p:sp>
          <p:nvSpPr>
            <p:cNvPr id="35" name="TextBox 34"/>
            <p:cNvSpPr txBox="1"/>
            <p:nvPr/>
          </p:nvSpPr>
          <p:spPr>
            <a:xfrm>
              <a:off x="9371775"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Date-time</a:t>
              </a:r>
              <a:endParaRPr lang="en-IN" sz="2400" b="1" dirty="0">
                <a:latin typeface="+mn-lt"/>
              </a:endParaRPr>
            </a:p>
          </p:txBody>
        </p:sp>
      </p:grpSp>
      <p:sp>
        <p:nvSpPr>
          <p:cNvPr id="5" name="Rectangle 4"/>
          <p:cNvSpPr/>
          <p:nvPr/>
        </p:nvSpPr>
        <p:spPr>
          <a:xfrm>
            <a:off x="5636526" y="4991256"/>
            <a:ext cx="996286" cy="369332"/>
          </a:xfrm>
          <a:prstGeom prst="rect">
            <a:avLst/>
          </a:prstGeom>
          <a:solidFill>
            <a:schemeClr val="accent1"/>
          </a:solidFill>
          <a:ln>
            <a:noFill/>
          </a:ln>
        </p:spPr>
        <p:txBody>
          <a:bodyPr wrap="square">
            <a:spAutoFit/>
          </a:bodyPr>
          <a:lstStyle/>
          <a:p>
            <a:r>
              <a:rPr lang="en-IN" b="1" dirty="0">
                <a:solidFill>
                  <a:schemeClr val="bg1"/>
                </a:solidFill>
              </a:rPr>
              <a:t>lambda</a:t>
            </a:r>
            <a:r>
              <a:rPr lang="en-IN" b="1" dirty="0"/>
              <a:t> </a:t>
            </a:r>
            <a:endParaRPr lang="en-IN" dirty="0"/>
          </a:p>
        </p:txBody>
      </p:sp>
    </p:spTree>
    <p:extLst>
      <p:ext uri="{BB962C8B-B14F-4D97-AF65-F5344CB8AC3E}">
        <p14:creationId xmlns:p14="http://schemas.microsoft.com/office/powerpoint/2010/main" val="2776415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418890" y="3633862"/>
            <a:ext cx="1317454" cy="1317454"/>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Operators</a:t>
            </a:r>
          </a:p>
        </p:txBody>
      </p:sp>
      <p:sp>
        <p:nvSpPr>
          <p:cNvPr id="12" name="TextBox 11"/>
          <p:cNvSpPr txBox="1"/>
          <p:nvPr/>
        </p:nvSpPr>
        <p:spPr>
          <a:xfrm>
            <a:off x="694352" y="1448957"/>
            <a:ext cx="10653202" cy="500586"/>
          </a:xfrm>
          <a:prstGeom prst="rect">
            <a:avLst/>
          </a:prstGeom>
          <a:noFill/>
        </p:spPr>
        <p:txBody>
          <a:bodyPr wrap="square" rtlCol="0">
            <a:spAutoFit/>
          </a:bodyPr>
          <a:lstStyle/>
          <a:p>
            <a:pPr algn="ctr">
              <a:lnSpc>
                <a:spcPts val="3400"/>
              </a:lnSpc>
            </a:pPr>
            <a:r>
              <a:rPr lang="en-IN" sz="2400" dirty="0">
                <a:ea typeface="Source Sans Pro" charset="0"/>
                <a:cs typeface="Source Sans Pro" charset="0"/>
              </a:rPr>
              <a:t>Operators are constructs that can manipulate the value of operations</a:t>
            </a:r>
          </a:p>
        </p:txBody>
      </p:sp>
      <p:grpSp>
        <p:nvGrpSpPr>
          <p:cNvPr id="80" name="Group 79"/>
          <p:cNvGrpSpPr/>
          <p:nvPr/>
        </p:nvGrpSpPr>
        <p:grpSpPr>
          <a:xfrm>
            <a:off x="7081229" y="3087965"/>
            <a:ext cx="1474102" cy="2434648"/>
            <a:chOff x="7282691" y="2662812"/>
            <a:chExt cx="1474102" cy="2434648"/>
          </a:xfrm>
        </p:grpSpPr>
        <p:sp>
          <p:nvSpPr>
            <p:cNvPr id="74" name="Left Bracket 73"/>
            <p:cNvSpPr/>
            <p:nvPr/>
          </p:nvSpPr>
          <p:spPr>
            <a:xfrm flipH="1">
              <a:off x="7282691" y="2662812"/>
              <a:ext cx="271236" cy="2434648"/>
            </a:xfrm>
            <a:prstGeom prst="leftBracket">
              <a:avLst>
                <a:gd name="adj" fmla="val 0"/>
              </a:avLst>
            </a:prstGeom>
            <a:ln w="12700">
              <a:solidFill>
                <a:srgbClr val="4CC1B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flipH="1">
              <a:off x="7552919" y="2939802"/>
              <a:ext cx="1203874" cy="1781613"/>
              <a:chOff x="3321698" y="2939802"/>
              <a:chExt cx="1203874" cy="1781613"/>
            </a:xfrm>
          </p:grpSpPr>
          <p:cxnSp>
            <p:nvCxnSpPr>
              <p:cNvPr id="76" name="Straight Connector 75"/>
              <p:cNvCxnSpPr/>
              <p:nvPr/>
            </p:nvCxnSpPr>
            <p:spPr>
              <a:xfrm flipH="1">
                <a:off x="3321698" y="4084609"/>
                <a:ext cx="1203874" cy="0"/>
              </a:xfrm>
              <a:prstGeom prst="line">
                <a:avLst/>
              </a:prstGeom>
              <a:ln>
                <a:solidFill>
                  <a:srgbClr val="4CC1B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321698" y="4721415"/>
                <a:ext cx="1203874" cy="0"/>
              </a:xfrm>
              <a:prstGeom prst="line">
                <a:avLst/>
              </a:prstGeom>
              <a:ln>
                <a:solidFill>
                  <a:srgbClr val="4CC1B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3321698" y="2939802"/>
                <a:ext cx="1203874" cy="0"/>
              </a:xfrm>
              <a:prstGeom prst="line">
                <a:avLst/>
              </a:prstGeom>
              <a:ln>
                <a:solidFill>
                  <a:srgbClr val="4CC1B7"/>
                </a:solidFill>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85" name="Group 84"/>
          <p:cNvGrpSpPr/>
          <p:nvPr/>
        </p:nvGrpSpPr>
        <p:grpSpPr>
          <a:xfrm>
            <a:off x="8655224" y="3117799"/>
            <a:ext cx="1617511" cy="2234749"/>
            <a:chOff x="1943739" y="2716857"/>
            <a:chExt cx="1617511" cy="2234749"/>
          </a:xfrm>
        </p:grpSpPr>
        <p:sp>
          <p:nvSpPr>
            <p:cNvPr id="86" name="TextBox 85"/>
            <p:cNvSpPr txBox="1"/>
            <p:nvPr/>
          </p:nvSpPr>
          <p:spPr>
            <a:xfrm>
              <a:off x="1943739" y="2716857"/>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Arithmetic</a:t>
              </a:r>
            </a:p>
          </p:txBody>
        </p:sp>
        <p:sp>
          <p:nvSpPr>
            <p:cNvPr id="87" name="TextBox 86"/>
            <p:cNvSpPr txBox="1"/>
            <p:nvPr/>
          </p:nvSpPr>
          <p:spPr>
            <a:xfrm>
              <a:off x="1943740" y="3916242"/>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Identity</a:t>
              </a:r>
            </a:p>
          </p:txBody>
        </p:sp>
        <p:sp>
          <p:nvSpPr>
            <p:cNvPr id="88" name="TextBox 87"/>
            <p:cNvSpPr txBox="1"/>
            <p:nvPr/>
          </p:nvSpPr>
          <p:spPr>
            <a:xfrm>
              <a:off x="1943739" y="4538672"/>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Logical</a:t>
              </a:r>
            </a:p>
          </p:txBody>
        </p:sp>
      </p:grpSp>
      <p:cxnSp>
        <p:nvCxnSpPr>
          <p:cNvPr id="91" name="Elbow Connector 90"/>
          <p:cNvCxnSpPr/>
          <p:nvPr/>
        </p:nvCxnSpPr>
        <p:spPr>
          <a:xfrm rot="5400000" flipH="1" flipV="1">
            <a:off x="6028202" y="2546838"/>
            <a:ext cx="1358213" cy="1288299"/>
          </a:xfrm>
          <a:prstGeom prst="bentConnector3">
            <a:avLst>
              <a:gd name="adj1" fmla="val 99479"/>
            </a:avLst>
          </a:prstGeom>
          <a:ln w="12700">
            <a:solidFill>
              <a:srgbClr val="4CC1B7"/>
            </a:solidFill>
            <a:tailEnd type="ova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7451499" y="2292801"/>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Comparison</a:t>
            </a:r>
          </a:p>
        </p:txBody>
      </p:sp>
      <p:grpSp>
        <p:nvGrpSpPr>
          <p:cNvPr id="33" name="Group 32"/>
          <p:cNvGrpSpPr/>
          <p:nvPr/>
        </p:nvGrpSpPr>
        <p:grpSpPr>
          <a:xfrm>
            <a:off x="497217" y="1261123"/>
            <a:ext cx="11694783" cy="90612"/>
            <a:chOff x="497217" y="3578139"/>
            <a:chExt cx="11694783" cy="90612"/>
          </a:xfrm>
        </p:grpSpPr>
        <p:cxnSp>
          <p:nvCxnSpPr>
            <p:cNvPr id="34" name="Straight Connector 33"/>
            <p:cNvCxnSpPr/>
            <p:nvPr/>
          </p:nvCxnSpPr>
          <p:spPr>
            <a:xfrm>
              <a:off x="587829" y="3623445"/>
              <a:ext cx="11604171" cy="0"/>
            </a:xfrm>
            <a:prstGeom prst="line">
              <a:avLst/>
            </a:prstGeom>
            <a:ln>
              <a:solidFill>
                <a:srgbClr val="3BBBBD"/>
              </a:solidFill>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497217" y="3578139"/>
              <a:ext cx="90612" cy="90612"/>
            </a:xfrm>
            <a:prstGeom prst="ellipse">
              <a:avLst/>
            </a:prstGeom>
            <a:solidFill>
              <a:srgbClr val="3BBB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8689774" y="3688110"/>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Assignment</a:t>
            </a:r>
          </a:p>
        </p:txBody>
      </p:sp>
      <p:cxnSp>
        <p:nvCxnSpPr>
          <p:cNvPr id="32" name="Straight Connector 31"/>
          <p:cNvCxnSpPr/>
          <p:nvPr/>
        </p:nvCxnSpPr>
        <p:spPr>
          <a:xfrm>
            <a:off x="7351457" y="3925562"/>
            <a:ext cx="1203874" cy="0"/>
          </a:xfrm>
          <a:prstGeom prst="line">
            <a:avLst/>
          </a:prstGeom>
          <a:ln>
            <a:solidFill>
              <a:srgbClr val="4CC1B7"/>
            </a:solidFill>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385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3"/>
          <a:stretch>
            <a:fillRect/>
          </a:stretch>
        </p:blipFill>
        <p:spPr>
          <a:xfrm>
            <a:off x="2880031" y="1306428"/>
            <a:ext cx="8882518" cy="5551571"/>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Operators</a:t>
            </a: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678442" y="1464418"/>
            <a:ext cx="2603602" cy="964367"/>
          </a:xfrm>
          <a:prstGeom prst="rect">
            <a:avLst/>
          </a:prstGeom>
          <a:noFill/>
        </p:spPr>
        <p:txBody>
          <a:bodyPr wrap="square" rtlCol="0">
            <a:spAutoFit/>
          </a:bodyPr>
          <a:lstStyle/>
          <a:p>
            <a:pPr algn="ctr">
              <a:lnSpc>
                <a:spcPts val="3400"/>
              </a:lnSpc>
            </a:pPr>
            <a:r>
              <a:rPr lang="en-IN" sz="2400" b="1" dirty="0">
                <a:ea typeface="Source Sans Pro" charset="0"/>
                <a:cs typeface="Source Sans Pro" charset="0"/>
              </a:rPr>
              <a:t>Assignment and Identity Operators</a:t>
            </a:r>
          </a:p>
        </p:txBody>
      </p:sp>
      <p:sp>
        <p:nvSpPr>
          <p:cNvPr id="48" name="TextBox 47"/>
          <p:cNvSpPr txBox="1"/>
          <p:nvPr/>
        </p:nvSpPr>
        <p:spPr>
          <a:xfrm>
            <a:off x="678441" y="2984712"/>
            <a:ext cx="2946502" cy="964367"/>
          </a:xfrm>
          <a:prstGeom prst="rect">
            <a:avLst/>
          </a:prstGeom>
          <a:noFill/>
        </p:spPr>
        <p:txBody>
          <a:bodyPr wrap="square" rtlCol="0">
            <a:spAutoFit/>
          </a:bodyPr>
          <a:lstStyle/>
          <a:p>
            <a:pPr algn="ctr">
              <a:lnSpc>
                <a:spcPts val="3400"/>
              </a:lnSpc>
            </a:pPr>
            <a:r>
              <a:rPr lang="en-IN" sz="2000" b="1" dirty="0">
                <a:ea typeface="Source Sans Pro" charset="0"/>
                <a:cs typeface="Source Sans Pro" charset="0"/>
              </a:rPr>
              <a:t>Assigns values from right to left a=b</a:t>
            </a:r>
          </a:p>
        </p:txBody>
      </p:sp>
      <p:grpSp>
        <p:nvGrpSpPr>
          <p:cNvPr id="28" name="Group 27"/>
          <p:cNvGrpSpPr/>
          <p:nvPr/>
        </p:nvGrpSpPr>
        <p:grpSpPr>
          <a:xfrm>
            <a:off x="5498878" y="2346281"/>
            <a:ext cx="5063001" cy="1405372"/>
            <a:chOff x="5498878" y="2415952"/>
            <a:chExt cx="5063001" cy="1405372"/>
          </a:xfrm>
        </p:grpSpPr>
        <p:sp>
          <p:nvSpPr>
            <p:cNvPr id="16" name="Rectangle 15"/>
            <p:cNvSpPr/>
            <p:nvPr/>
          </p:nvSpPr>
          <p:spPr>
            <a:xfrm>
              <a:off x="5498878" y="2415952"/>
              <a:ext cx="5063001" cy="1405372"/>
            </a:xfrm>
            <a:prstGeom prst="rect">
              <a:avLst/>
            </a:prstGeom>
            <a:solidFill>
              <a:schemeClr val="bg1"/>
            </a:solidFill>
            <a:ln>
              <a:noFill/>
              <a:prstDash val="dash"/>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47563" y="2471779"/>
              <a:ext cx="1274064" cy="1280160"/>
            </a:xfrm>
            <a:prstGeom prst="rect">
              <a:avLst/>
            </a:prstGeom>
          </p:spPr>
        </p:pic>
        <p:sp>
          <p:nvSpPr>
            <p:cNvPr id="20" name="Rectangle 19"/>
            <p:cNvSpPr/>
            <p:nvPr/>
          </p:nvSpPr>
          <p:spPr>
            <a:xfrm>
              <a:off x="7027484" y="2511695"/>
              <a:ext cx="3534395" cy="1200329"/>
            </a:xfrm>
            <a:prstGeom prst="rect">
              <a:avLst/>
            </a:prstGeom>
          </p:spPr>
          <p:txBody>
            <a:bodyPr wrap="square">
              <a:spAutoFit/>
            </a:bodyPr>
            <a:lstStyle/>
            <a:p>
              <a:pPr lvl="0"/>
              <a:r>
                <a:rPr lang="en-GB" dirty="0">
                  <a:latin typeface="Trebuchet MS" panose="020B0603020202020204" pitchFamily="34" charset="0"/>
                  <a:ea typeface="Source Sans Pro" charset="0"/>
                  <a:cs typeface="Source Sans Pro" charset="0"/>
                </a:rPr>
                <a:t>points to true if variables on either side of the operator points to the same object and points false otherwise</a:t>
              </a:r>
            </a:p>
          </p:txBody>
        </p:sp>
      </p:grpSp>
      <p:grpSp>
        <p:nvGrpSpPr>
          <p:cNvPr id="30" name="Group 29"/>
          <p:cNvGrpSpPr/>
          <p:nvPr/>
        </p:nvGrpSpPr>
        <p:grpSpPr>
          <a:xfrm>
            <a:off x="5498878" y="4180434"/>
            <a:ext cx="5063001" cy="1405372"/>
            <a:chOff x="5498878" y="3971428"/>
            <a:chExt cx="5063001" cy="1405372"/>
          </a:xfrm>
        </p:grpSpPr>
        <p:sp>
          <p:nvSpPr>
            <p:cNvPr id="60" name="Rectangle 59"/>
            <p:cNvSpPr/>
            <p:nvPr/>
          </p:nvSpPr>
          <p:spPr>
            <a:xfrm>
              <a:off x="5498878" y="3971428"/>
              <a:ext cx="5063001" cy="1405372"/>
            </a:xfrm>
            <a:prstGeom prst="rect">
              <a:avLst/>
            </a:prstGeom>
            <a:solidFill>
              <a:schemeClr val="bg1"/>
            </a:solidFill>
            <a:ln>
              <a:noFill/>
              <a:prstDash val="dash"/>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38685" y="4030493"/>
              <a:ext cx="1274064" cy="1280160"/>
            </a:xfrm>
            <a:prstGeom prst="rect">
              <a:avLst/>
            </a:prstGeom>
          </p:spPr>
        </p:pic>
        <p:sp>
          <p:nvSpPr>
            <p:cNvPr id="23" name="Rectangle 22"/>
            <p:cNvSpPr/>
            <p:nvPr/>
          </p:nvSpPr>
          <p:spPr>
            <a:xfrm>
              <a:off x="7046947" y="4227775"/>
              <a:ext cx="3403001" cy="923330"/>
            </a:xfrm>
            <a:prstGeom prst="rect">
              <a:avLst/>
            </a:prstGeom>
          </p:spPr>
          <p:txBody>
            <a:bodyPr wrap="square">
              <a:spAutoFit/>
            </a:bodyPr>
            <a:lstStyle/>
            <a:p>
              <a:pPr lvl="0"/>
              <a:r>
                <a:rPr lang="en-GB" dirty="0">
                  <a:latin typeface="Trebuchet MS" panose="020B0603020202020204" pitchFamily="34" charset="0"/>
                  <a:ea typeface="Source Sans Pro" charset="0"/>
                  <a:cs typeface="Source Sans Pro" charset="0"/>
                </a:rPr>
                <a:t>points to true if variables on either side of the operator points to different objects</a:t>
              </a:r>
            </a:p>
          </p:txBody>
        </p:sp>
      </p:grpSp>
      <p:grpSp>
        <p:nvGrpSpPr>
          <p:cNvPr id="26" name="Group 25"/>
          <p:cNvGrpSpPr/>
          <p:nvPr/>
        </p:nvGrpSpPr>
        <p:grpSpPr>
          <a:xfrm>
            <a:off x="4125002" y="2548785"/>
            <a:ext cx="1609387" cy="2803054"/>
            <a:chOff x="2754137" y="2803100"/>
            <a:chExt cx="1609387" cy="2803054"/>
          </a:xfrm>
        </p:grpSpPr>
        <p:grpSp>
          <p:nvGrpSpPr>
            <p:cNvPr id="5" name="Group 4"/>
            <p:cNvGrpSpPr/>
            <p:nvPr/>
          </p:nvGrpSpPr>
          <p:grpSpPr>
            <a:xfrm>
              <a:off x="2909668" y="2803100"/>
              <a:ext cx="1453856" cy="2803054"/>
              <a:chOff x="2909668" y="2803100"/>
              <a:chExt cx="1453856" cy="2803054"/>
            </a:xfrm>
          </p:grpSpPr>
          <p:sp>
            <p:nvSpPr>
              <p:cNvPr id="49" name="TextBox 48"/>
              <p:cNvSpPr txBox="1"/>
              <p:nvPr/>
            </p:nvSpPr>
            <p:spPr>
              <a:xfrm>
                <a:off x="2909668" y="2803100"/>
                <a:ext cx="1453856" cy="478272"/>
              </a:xfrm>
              <a:prstGeom prst="rect">
                <a:avLst/>
              </a:prstGeom>
              <a:noFill/>
            </p:spPr>
            <p:txBody>
              <a:bodyPr wrap="square" rtlCol="0">
                <a:spAutoFit/>
              </a:bodyPr>
              <a:lstStyle/>
              <a:p>
                <a:pPr>
                  <a:lnSpc>
                    <a:spcPts val="3400"/>
                  </a:lnSpc>
                </a:pPr>
                <a:r>
                  <a:rPr lang="en-IN" sz="2000" b="1" dirty="0">
                    <a:latin typeface="Trebuchet MS" panose="020B0603020202020204" pitchFamily="34" charset="0"/>
                    <a:ea typeface="Source Sans Pro Semibold" charset="0"/>
                    <a:cs typeface="Source Sans Pro Semibold" charset="0"/>
                  </a:rPr>
                  <a:t>a = a + b</a:t>
                </a:r>
              </a:p>
            </p:txBody>
          </p:sp>
          <p:sp>
            <p:nvSpPr>
              <p:cNvPr id="50" name="TextBox 49"/>
              <p:cNvSpPr txBox="1"/>
              <p:nvPr/>
            </p:nvSpPr>
            <p:spPr>
              <a:xfrm>
                <a:off x="2909668" y="3377244"/>
                <a:ext cx="1361388" cy="478272"/>
              </a:xfrm>
              <a:prstGeom prst="rect">
                <a:avLst/>
              </a:prstGeom>
              <a:noFill/>
            </p:spPr>
            <p:txBody>
              <a:bodyPr wrap="square" rtlCol="0">
                <a:spAutoFit/>
              </a:bodyPr>
              <a:lstStyle/>
              <a:p>
                <a:pPr>
                  <a:lnSpc>
                    <a:spcPts val="3400"/>
                  </a:lnSpc>
                </a:pPr>
                <a:r>
                  <a:rPr lang="en-IN" sz="2000" b="1" dirty="0">
                    <a:latin typeface="Trebuchet MS" panose="020B0603020202020204" pitchFamily="34" charset="0"/>
                    <a:ea typeface="Source Sans Pro Semibold" charset="0"/>
                    <a:cs typeface="Source Sans Pro Semibold" charset="0"/>
                  </a:rPr>
                  <a:t>a = a - b</a:t>
                </a:r>
              </a:p>
            </p:txBody>
          </p:sp>
          <p:sp>
            <p:nvSpPr>
              <p:cNvPr id="51" name="TextBox 50"/>
              <p:cNvSpPr txBox="1"/>
              <p:nvPr/>
            </p:nvSpPr>
            <p:spPr>
              <a:xfrm>
                <a:off x="2909668" y="3982338"/>
                <a:ext cx="1361388" cy="478272"/>
              </a:xfrm>
              <a:prstGeom prst="rect">
                <a:avLst/>
              </a:prstGeom>
              <a:noFill/>
            </p:spPr>
            <p:txBody>
              <a:bodyPr wrap="square" rtlCol="0">
                <a:spAutoFit/>
              </a:bodyPr>
              <a:lstStyle/>
              <a:p>
                <a:pPr>
                  <a:lnSpc>
                    <a:spcPts val="3400"/>
                  </a:lnSpc>
                </a:pPr>
                <a:r>
                  <a:rPr lang="en-IN" sz="2000" b="1" dirty="0">
                    <a:latin typeface="Trebuchet MS" panose="020B0603020202020204" pitchFamily="34" charset="0"/>
                    <a:ea typeface="Source Sans Pro Semibold" charset="0"/>
                    <a:cs typeface="Source Sans Pro Semibold" charset="0"/>
                  </a:rPr>
                  <a:t>a = a * b</a:t>
                </a:r>
              </a:p>
            </p:txBody>
          </p:sp>
          <p:sp>
            <p:nvSpPr>
              <p:cNvPr id="52" name="TextBox 51"/>
              <p:cNvSpPr txBox="1"/>
              <p:nvPr/>
            </p:nvSpPr>
            <p:spPr>
              <a:xfrm>
                <a:off x="2909668" y="4550704"/>
                <a:ext cx="1361388" cy="478272"/>
              </a:xfrm>
              <a:prstGeom prst="rect">
                <a:avLst/>
              </a:prstGeom>
              <a:noFill/>
            </p:spPr>
            <p:txBody>
              <a:bodyPr wrap="square" rtlCol="0">
                <a:spAutoFit/>
              </a:bodyPr>
              <a:lstStyle/>
              <a:p>
                <a:pPr>
                  <a:lnSpc>
                    <a:spcPts val="3400"/>
                  </a:lnSpc>
                </a:pPr>
                <a:r>
                  <a:rPr lang="en-IN" sz="2000" b="1" dirty="0">
                    <a:latin typeface="Trebuchet MS" panose="020B0603020202020204" pitchFamily="34" charset="0"/>
                    <a:ea typeface="Source Sans Pro Semibold" charset="0"/>
                    <a:cs typeface="Source Sans Pro Semibold" charset="0"/>
                  </a:rPr>
                  <a:t>a = a / b</a:t>
                </a:r>
              </a:p>
            </p:txBody>
          </p:sp>
          <p:sp>
            <p:nvSpPr>
              <p:cNvPr id="56" name="TextBox 55"/>
              <p:cNvSpPr txBox="1"/>
              <p:nvPr/>
            </p:nvSpPr>
            <p:spPr>
              <a:xfrm>
                <a:off x="2909668" y="5127882"/>
                <a:ext cx="1361388" cy="478272"/>
              </a:xfrm>
              <a:prstGeom prst="rect">
                <a:avLst/>
              </a:prstGeom>
              <a:noFill/>
            </p:spPr>
            <p:txBody>
              <a:bodyPr wrap="square" rtlCol="0">
                <a:spAutoFit/>
              </a:bodyPr>
              <a:lstStyle/>
              <a:p>
                <a:pPr>
                  <a:lnSpc>
                    <a:spcPts val="3400"/>
                  </a:lnSpc>
                </a:pPr>
                <a:r>
                  <a:rPr lang="en-IN" sz="2000" b="1" dirty="0">
                    <a:latin typeface="Trebuchet MS" panose="020B0603020202020204" pitchFamily="34" charset="0"/>
                    <a:ea typeface="Source Sans Pro Semibold" charset="0"/>
                    <a:cs typeface="Source Sans Pro Semibold" charset="0"/>
                  </a:rPr>
                  <a:t>a = a** b</a:t>
                </a:r>
              </a:p>
            </p:txBody>
          </p:sp>
        </p:grpSp>
        <p:grpSp>
          <p:nvGrpSpPr>
            <p:cNvPr id="25" name="Group 24"/>
            <p:cNvGrpSpPr/>
            <p:nvPr/>
          </p:nvGrpSpPr>
          <p:grpSpPr>
            <a:xfrm>
              <a:off x="2754137" y="3116352"/>
              <a:ext cx="0" cy="2275705"/>
              <a:chOff x="2754137" y="3116352"/>
              <a:chExt cx="0" cy="2275705"/>
            </a:xfrm>
          </p:grpSpPr>
          <p:cxnSp>
            <p:nvCxnSpPr>
              <p:cNvPr id="10" name="Straight Connector 9"/>
              <p:cNvCxnSpPr/>
              <p:nvPr/>
            </p:nvCxnSpPr>
            <p:spPr>
              <a:xfrm>
                <a:off x="2754137" y="3116352"/>
                <a:ext cx="0" cy="2275705"/>
              </a:xfrm>
              <a:prstGeom prst="line">
                <a:avLst/>
              </a:prstGeom>
              <a:ln w="12700">
                <a:solidFill>
                  <a:srgbClr val="4CC1B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754137" y="3706879"/>
                <a:ext cx="0" cy="1166271"/>
              </a:xfrm>
              <a:prstGeom prst="line">
                <a:avLst/>
              </a:prstGeom>
              <a:ln w="12700">
                <a:solidFill>
                  <a:srgbClr val="4CC1B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754137" y="4296032"/>
                <a:ext cx="0" cy="577118"/>
              </a:xfrm>
              <a:prstGeom prst="line">
                <a:avLst/>
              </a:prstGeom>
              <a:ln w="12700">
                <a:solidFill>
                  <a:srgbClr val="4CC1B7"/>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26028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862" y="2210356"/>
            <a:ext cx="840752" cy="840752"/>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Operators</a:t>
            </a: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4668" y="1609790"/>
            <a:ext cx="3754921" cy="500586"/>
          </a:xfrm>
          <a:prstGeom prst="rect">
            <a:avLst/>
          </a:prstGeom>
          <a:noFill/>
        </p:spPr>
        <p:txBody>
          <a:bodyPr wrap="square" rtlCol="0">
            <a:spAutoFit/>
          </a:bodyPr>
          <a:lstStyle/>
          <a:p>
            <a:pPr>
              <a:lnSpc>
                <a:spcPts val="3400"/>
              </a:lnSpc>
            </a:pPr>
            <a:r>
              <a:rPr lang="en-IN" sz="2400" b="1" dirty="0">
                <a:ea typeface="Source Sans Pro" charset="0"/>
                <a:cs typeface="Source Sans Pro" charset="0"/>
              </a:rPr>
              <a:t>Comparison Operators</a:t>
            </a:r>
          </a:p>
        </p:txBody>
      </p:sp>
      <p:grpSp>
        <p:nvGrpSpPr>
          <p:cNvPr id="8" name="Group 7"/>
          <p:cNvGrpSpPr/>
          <p:nvPr/>
        </p:nvGrpSpPr>
        <p:grpSpPr>
          <a:xfrm>
            <a:off x="3076649" y="1306428"/>
            <a:ext cx="8882518" cy="5551571"/>
            <a:chOff x="1771650" y="1436523"/>
            <a:chExt cx="8648701" cy="5405436"/>
          </a:xfrm>
        </p:grpSpPr>
        <p:pic>
          <p:nvPicPr>
            <p:cNvPr id="38" name="Picture 37"/>
            <p:cNvPicPr>
              <a:picLocks noChangeAspect="1"/>
            </p:cNvPicPr>
            <p:nvPr/>
          </p:nvPicPr>
          <p:blipFill>
            <a:blip r:embed="rId4"/>
            <a:stretch>
              <a:fillRect/>
            </a:stretch>
          </p:blipFill>
          <p:spPr>
            <a:xfrm>
              <a:off x="1771650" y="1436523"/>
              <a:ext cx="8648701" cy="5405436"/>
            </a:xfrm>
            <a:prstGeom prst="rect">
              <a:avLst/>
            </a:prstGeom>
          </p:spPr>
        </p:pic>
        <p:pic>
          <p:nvPicPr>
            <p:cNvPr id="36" name="Picture 35"/>
            <p:cNvPicPr>
              <a:picLocks noChangeAspect="1"/>
            </p:cNvPicPr>
            <p:nvPr/>
          </p:nvPicPr>
          <p:blipFill>
            <a:blip r:embed="rId5"/>
            <a:stretch>
              <a:fillRect/>
            </a:stretch>
          </p:blipFill>
          <p:spPr>
            <a:xfrm>
              <a:off x="2824026" y="2595715"/>
              <a:ext cx="6553742" cy="2920181"/>
            </a:xfrm>
            <a:prstGeom prst="rect">
              <a:avLst/>
            </a:prstGeom>
          </p:spPr>
        </p:pic>
      </p:grpSp>
    </p:spTree>
    <p:extLst>
      <p:ext uri="{BB962C8B-B14F-4D97-AF65-F5344CB8AC3E}">
        <p14:creationId xmlns:p14="http://schemas.microsoft.com/office/powerpoint/2010/main" val="2242755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What is Python?</a:t>
            </a:r>
          </a:p>
        </p:txBody>
      </p:sp>
      <p:sp>
        <p:nvSpPr>
          <p:cNvPr id="120" name="TextBox 119"/>
          <p:cNvSpPr txBox="1"/>
          <p:nvPr/>
        </p:nvSpPr>
        <p:spPr>
          <a:xfrm>
            <a:off x="2757941" y="1448917"/>
            <a:ext cx="6676118" cy="964367"/>
          </a:xfrm>
          <a:prstGeom prst="rect">
            <a:avLst/>
          </a:prstGeom>
          <a:noFill/>
        </p:spPr>
        <p:txBody>
          <a:bodyPr wrap="square" rtlCol="0">
            <a:spAutoFit/>
          </a:bodyPr>
          <a:lstStyle/>
          <a:p>
            <a:pPr algn="ctr">
              <a:lnSpc>
                <a:spcPts val="3400"/>
              </a:lnSpc>
            </a:pPr>
            <a:r>
              <a:rPr lang="en-IN" sz="2800" dirty="0">
                <a:ea typeface="Source Sans Pro" charset="0"/>
                <a:cs typeface="Source Sans Pro" charset="0"/>
              </a:rPr>
              <a:t>Interpreted, object-oriented, high-level programming language</a:t>
            </a:r>
          </a:p>
        </p:txBody>
      </p:sp>
      <p:grpSp>
        <p:nvGrpSpPr>
          <p:cNvPr id="3" name="Group 2"/>
          <p:cNvGrpSpPr/>
          <p:nvPr/>
        </p:nvGrpSpPr>
        <p:grpSpPr>
          <a:xfrm>
            <a:off x="939798" y="2581096"/>
            <a:ext cx="2911862" cy="1278876"/>
            <a:chOff x="2109220" y="2221977"/>
            <a:chExt cx="2911862" cy="1278876"/>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09220" y="2221977"/>
              <a:ext cx="1278876" cy="12788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3" name="TextBox 42"/>
            <p:cNvSpPr txBox="1"/>
            <p:nvPr/>
          </p:nvSpPr>
          <p:spPr>
            <a:xfrm>
              <a:off x="3336429" y="2314022"/>
              <a:ext cx="1684653" cy="1054135"/>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Simple, Easy to learn Syntax</a:t>
              </a:r>
            </a:p>
          </p:txBody>
        </p:sp>
      </p:grpSp>
      <p:grpSp>
        <p:nvGrpSpPr>
          <p:cNvPr id="4" name="Group 3"/>
          <p:cNvGrpSpPr/>
          <p:nvPr/>
        </p:nvGrpSpPr>
        <p:grpSpPr>
          <a:xfrm>
            <a:off x="4621908" y="2581096"/>
            <a:ext cx="2948185" cy="1405585"/>
            <a:chOff x="5479693" y="2221977"/>
            <a:chExt cx="2948185" cy="1405585"/>
          </a:xfrm>
        </p:grpSpPr>
        <p:pic>
          <p:nvPicPr>
            <p:cNvPr id="37" name="Picture 3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79693" y="2221977"/>
              <a:ext cx="1272786" cy="12788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TextBox 43"/>
            <p:cNvSpPr txBox="1"/>
            <p:nvPr/>
          </p:nvSpPr>
          <p:spPr>
            <a:xfrm>
              <a:off x="6743225" y="2252827"/>
              <a:ext cx="1684653" cy="1374735"/>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Program modularity and Code reuse </a:t>
              </a:r>
            </a:p>
          </p:txBody>
        </p:sp>
      </p:grpSp>
      <p:grpSp>
        <p:nvGrpSpPr>
          <p:cNvPr id="6" name="Group 5"/>
          <p:cNvGrpSpPr/>
          <p:nvPr/>
        </p:nvGrpSpPr>
        <p:grpSpPr>
          <a:xfrm>
            <a:off x="998791" y="4619369"/>
            <a:ext cx="2852869" cy="1266340"/>
            <a:chOff x="906697" y="4541990"/>
            <a:chExt cx="2852869" cy="1266340"/>
          </a:xfrm>
        </p:grpSpPr>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6697" y="4541990"/>
              <a:ext cx="1260310" cy="12663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9" name="TextBox 48"/>
            <p:cNvSpPr txBox="1"/>
            <p:nvPr/>
          </p:nvSpPr>
          <p:spPr>
            <a:xfrm>
              <a:off x="2142056" y="4892493"/>
              <a:ext cx="1617510"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Popular</a:t>
              </a:r>
            </a:p>
          </p:txBody>
        </p:sp>
      </p:grpSp>
      <p:grpSp>
        <p:nvGrpSpPr>
          <p:cNvPr id="7" name="Group 6"/>
          <p:cNvGrpSpPr/>
          <p:nvPr/>
        </p:nvGrpSpPr>
        <p:grpSpPr>
          <a:xfrm>
            <a:off x="4494078" y="4599435"/>
            <a:ext cx="3203844" cy="1366139"/>
            <a:chOff x="5482915" y="4599435"/>
            <a:chExt cx="2950737" cy="1266340"/>
          </a:xfrm>
        </p:grpSpPr>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82915" y="4599435"/>
              <a:ext cx="1260310" cy="12663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1" name="TextBox 50"/>
            <p:cNvSpPr txBox="1"/>
            <p:nvPr/>
          </p:nvSpPr>
          <p:spPr>
            <a:xfrm>
              <a:off x="6692572" y="4682572"/>
              <a:ext cx="1741080" cy="977128"/>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Rapid Application Development</a:t>
              </a:r>
            </a:p>
          </p:txBody>
        </p:sp>
      </p:grpSp>
      <p:grpSp>
        <p:nvGrpSpPr>
          <p:cNvPr id="8" name="Group 7"/>
          <p:cNvGrpSpPr/>
          <p:nvPr/>
        </p:nvGrpSpPr>
        <p:grpSpPr>
          <a:xfrm>
            <a:off x="8309840" y="4599435"/>
            <a:ext cx="3063748" cy="1419772"/>
            <a:chOff x="8929967" y="4599435"/>
            <a:chExt cx="3063748" cy="1419772"/>
          </a:xfrm>
        </p:grpSpPr>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29967" y="4599435"/>
              <a:ext cx="1266341" cy="12663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2" name="TextBox 51"/>
            <p:cNvSpPr txBox="1"/>
            <p:nvPr/>
          </p:nvSpPr>
          <p:spPr>
            <a:xfrm>
              <a:off x="10175945" y="4644472"/>
              <a:ext cx="1817770" cy="1374735"/>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Extensive availability of Standards Libraries </a:t>
              </a:r>
            </a:p>
          </p:txBody>
        </p:sp>
      </p:grpSp>
      <p:cxnSp>
        <p:nvCxnSpPr>
          <p:cNvPr id="54" name="Straight Connector 53"/>
          <p:cNvCxnSpPr/>
          <p:nvPr/>
        </p:nvCxnSpPr>
        <p:spPr>
          <a:xfrm>
            <a:off x="587829" y="1306429"/>
            <a:ext cx="11604171" cy="0"/>
          </a:xfrm>
          <a:prstGeom prst="line">
            <a:avLst/>
          </a:prstGeom>
          <a:ln>
            <a:solidFill>
              <a:srgbClr val="37ADAD"/>
            </a:solidFill>
            <a:headEnd type="ova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8309840" y="2581096"/>
            <a:ext cx="2831056" cy="1278876"/>
            <a:chOff x="8903159" y="2221977"/>
            <a:chExt cx="2831056" cy="1278876"/>
          </a:xfrm>
        </p:grpSpPr>
        <p:pic>
          <p:nvPicPr>
            <p:cNvPr id="28" name="Picture 2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903159" y="2221977"/>
              <a:ext cx="1272786" cy="12788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TextBox 30"/>
            <p:cNvSpPr txBox="1"/>
            <p:nvPr/>
          </p:nvSpPr>
          <p:spPr>
            <a:xfrm>
              <a:off x="10049562" y="2515248"/>
              <a:ext cx="1684653" cy="412934"/>
            </a:xfrm>
            <a:prstGeom prst="rect">
              <a:avLst/>
            </a:prstGeom>
            <a:noFill/>
          </p:spPr>
          <p:txBody>
            <a:bodyPr wrap="square" rtlCol="0">
              <a:spAutoFit/>
            </a:bodyPr>
            <a:lstStyle/>
            <a:p>
              <a:pPr algn="ctr">
                <a:lnSpc>
                  <a:spcPts val="2500"/>
                </a:lnSpc>
              </a:pPr>
              <a:r>
                <a:rPr lang="en-IN" sz="2000" b="1" dirty="0">
                  <a:ea typeface="Source Sans Pro" charset="0"/>
                  <a:cs typeface="Source Sans Pro" charset="0"/>
                </a:rPr>
                <a:t>Powerful</a:t>
              </a:r>
            </a:p>
          </p:txBody>
        </p:sp>
      </p:grpSp>
    </p:spTree>
    <p:extLst>
      <p:ext uri="{BB962C8B-B14F-4D97-AF65-F5344CB8AC3E}">
        <p14:creationId xmlns:p14="http://schemas.microsoft.com/office/powerpoint/2010/main" val="7441148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818" y="2496959"/>
            <a:ext cx="876686" cy="876686"/>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Operators</a:t>
            </a: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678441" y="1473310"/>
            <a:ext cx="3754921" cy="500586"/>
          </a:xfrm>
          <a:prstGeom prst="rect">
            <a:avLst/>
          </a:prstGeom>
          <a:noFill/>
        </p:spPr>
        <p:txBody>
          <a:bodyPr wrap="square" rtlCol="0">
            <a:spAutoFit/>
          </a:bodyPr>
          <a:lstStyle/>
          <a:p>
            <a:pPr>
              <a:lnSpc>
                <a:spcPts val="3400"/>
              </a:lnSpc>
            </a:pPr>
            <a:r>
              <a:rPr lang="en-IN" sz="2400" b="1" dirty="0">
                <a:ea typeface="Source Sans Pro" charset="0"/>
                <a:cs typeface="Source Sans Pro" charset="0"/>
              </a:rPr>
              <a:t>Identity Operators</a:t>
            </a:r>
          </a:p>
        </p:txBody>
      </p:sp>
      <p:grpSp>
        <p:nvGrpSpPr>
          <p:cNvPr id="4" name="Group 3"/>
          <p:cNvGrpSpPr/>
          <p:nvPr/>
        </p:nvGrpSpPr>
        <p:grpSpPr>
          <a:xfrm>
            <a:off x="2366960" y="1306428"/>
            <a:ext cx="8882518" cy="5551571"/>
            <a:chOff x="2217060" y="1306428"/>
            <a:chExt cx="8882518" cy="5551571"/>
          </a:xfrm>
        </p:grpSpPr>
        <p:pic>
          <p:nvPicPr>
            <p:cNvPr id="38" name="Picture 37"/>
            <p:cNvPicPr>
              <a:picLocks noChangeAspect="1"/>
            </p:cNvPicPr>
            <p:nvPr/>
          </p:nvPicPr>
          <p:blipFill>
            <a:blip r:embed="rId4"/>
            <a:stretch>
              <a:fillRect/>
            </a:stretch>
          </p:blipFill>
          <p:spPr>
            <a:xfrm>
              <a:off x="2217060" y="1306428"/>
              <a:ext cx="8882518" cy="5551571"/>
            </a:xfrm>
            <a:prstGeom prst="rect">
              <a:avLst/>
            </a:prstGeom>
          </p:spPr>
        </p:pic>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l="2049"/>
            <a:stretch/>
          </p:blipFill>
          <p:spPr>
            <a:xfrm>
              <a:off x="3291839" y="2584130"/>
              <a:ext cx="6724357" cy="2068375"/>
            </a:xfrm>
            <a:prstGeom prst="rect">
              <a:avLst/>
            </a:prstGeom>
          </p:spPr>
        </p:pic>
      </p:grpSp>
    </p:spTree>
    <p:extLst>
      <p:ext uri="{BB962C8B-B14F-4D97-AF65-F5344CB8AC3E}">
        <p14:creationId xmlns:p14="http://schemas.microsoft.com/office/powerpoint/2010/main" val="2532558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p:cNvPicPr>
            <a:picLocks noChangeAspect="1"/>
          </p:cNvPicPr>
          <p:nvPr/>
        </p:nvPicPr>
        <p:blipFill>
          <a:blip r:embed="rId3"/>
          <a:stretch>
            <a:fillRect/>
          </a:stretch>
        </p:blipFill>
        <p:spPr>
          <a:xfrm>
            <a:off x="2366960" y="1306428"/>
            <a:ext cx="8882518" cy="5551571"/>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6194" y="2013853"/>
            <a:ext cx="553243" cy="555890"/>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Operators</a:t>
            </a: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5668281" y="2060079"/>
            <a:ext cx="3060453" cy="3808666"/>
            <a:chOff x="4194380" y="2060079"/>
            <a:chExt cx="3060453" cy="3808666"/>
          </a:xfrm>
        </p:grpSpPr>
        <p:sp>
          <p:nvSpPr>
            <p:cNvPr id="81" name="TextBox 80"/>
            <p:cNvSpPr txBox="1"/>
            <p:nvPr/>
          </p:nvSpPr>
          <p:spPr>
            <a:xfrm>
              <a:off x="4194380" y="2060079"/>
              <a:ext cx="2414444" cy="430887"/>
            </a:xfrm>
            <a:prstGeom prst="rect">
              <a:avLst/>
            </a:prstGeom>
            <a:noFill/>
          </p:spPr>
          <p:txBody>
            <a:bodyPr wrap="none" rtlCol="0">
              <a:spAutoFit/>
            </a:bodyPr>
            <a:lstStyle/>
            <a:p>
              <a:r>
                <a:rPr lang="en-US" sz="2200" dirty="0">
                  <a:latin typeface="Trebuchet MS" panose="020B0603020202020204" pitchFamily="34" charset="0"/>
                  <a:ea typeface="Source Sans Pro Semibold" charset="0"/>
                  <a:cs typeface="Source Sans Pro Semibold" charset="0"/>
                </a:rPr>
                <a:t>Addition a = a + b</a:t>
              </a:r>
            </a:p>
          </p:txBody>
        </p:sp>
        <p:sp>
          <p:nvSpPr>
            <p:cNvPr id="82" name="TextBox 81"/>
            <p:cNvSpPr txBox="1"/>
            <p:nvPr/>
          </p:nvSpPr>
          <p:spPr>
            <a:xfrm>
              <a:off x="4194380" y="2735635"/>
              <a:ext cx="2765501" cy="430887"/>
            </a:xfrm>
            <a:prstGeom prst="rect">
              <a:avLst/>
            </a:prstGeom>
            <a:noFill/>
          </p:spPr>
          <p:txBody>
            <a:bodyPr wrap="none" rtlCol="0">
              <a:spAutoFit/>
            </a:bodyPr>
            <a:lstStyle/>
            <a:p>
              <a:r>
                <a:rPr lang="en-US" sz="2200" dirty="0">
                  <a:latin typeface="Trebuchet MS" panose="020B0603020202020204" pitchFamily="34" charset="0"/>
                  <a:ea typeface="Source Sans Pro Semibold" charset="0"/>
                  <a:cs typeface="Source Sans Pro Semibold" charset="0"/>
                </a:rPr>
                <a:t>Subtraction a = a - b</a:t>
              </a:r>
            </a:p>
          </p:txBody>
        </p:sp>
        <p:sp>
          <p:nvSpPr>
            <p:cNvPr id="83" name="TextBox 82"/>
            <p:cNvSpPr txBox="1"/>
            <p:nvPr/>
          </p:nvSpPr>
          <p:spPr>
            <a:xfrm>
              <a:off x="4194380" y="3411191"/>
              <a:ext cx="3060453" cy="430887"/>
            </a:xfrm>
            <a:prstGeom prst="rect">
              <a:avLst/>
            </a:prstGeom>
            <a:noFill/>
          </p:spPr>
          <p:txBody>
            <a:bodyPr wrap="none" rtlCol="0">
              <a:spAutoFit/>
            </a:bodyPr>
            <a:lstStyle/>
            <a:p>
              <a:r>
                <a:rPr lang="en-US" sz="2200" dirty="0">
                  <a:latin typeface="Trebuchet MS" panose="020B0603020202020204" pitchFamily="34" charset="0"/>
                  <a:ea typeface="Source Sans Pro Semibold" charset="0"/>
                  <a:cs typeface="Source Sans Pro Semibold" charset="0"/>
                </a:rPr>
                <a:t>Multiplication a = a * b</a:t>
              </a:r>
            </a:p>
          </p:txBody>
        </p:sp>
        <p:sp>
          <p:nvSpPr>
            <p:cNvPr id="84" name="TextBox 83"/>
            <p:cNvSpPr txBox="1"/>
            <p:nvPr/>
          </p:nvSpPr>
          <p:spPr>
            <a:xfrm>
              <a:off x="4195816" y="4086747"/>
              <a:ext cx="2326278" cy="430887"/>
            </a:xfrm>
            <a:prstGeom prst="rect">
              <a:avLst/>
            </a:prstGeom>
            <a:noFill/>
          </p:spPr>
          <p:txBody>
            <a:bodyPr wrap="none" rtlCol="0">
              <a:spAutoFit/>
            </a:bodyPr>
            <a:lstStyle/>
            <a:p>
              <a:r>
                <a:rPr lang="en-US" sz="2200" dirty="0">
                  <a:latin typeface="Trebuchet MS" panose="020B0603020202020204" pitchFamily="34" charset="0"/>
                  <a:ea typeface="Source Sans Pro Semibold" charset="0"/>
                  <a:cs typeface="Source Sans Pro Semibold" charset="0"/>
                </a:rPr>
                <a:t>Division a = a / b</a:t>
              </a:r>
            </a:p>
          </p:txBody>
        </p:sp>
        <p:sp>
          <p:nvSpPr>
            <p:cNvPr id="85" name="TextBox 84"/>
            <p:cNvSpPr txBox="1"/>
            <p:nvPr/>
          </p:nvSpPr>
          <p:spPr>
            <a:xfrm>
              <a:off x="4195816" y="4762303"/>
              <a:ext cx="2468946" cy="430887"/>
            </a:xfrm>
            <a:prstGeom prst="rect">
              <a:avLst/>
            </a:prstGeom>
            <a:noFill/>
          </p:spPr>
          <p:txBody>
            <a:bodyPr wrap="none" rtlCol="0">
              <a:spAutoFit/>
            </a:bodyPr>
            <a:lstStyle/>
            <a:p>
              <a:r>
                <a:rPr lang="en-US" sz="2200" dirty="0">
                  <a:latin typeface="Trebuchet MS" panose="020B0603020202020204" pitchFamily="34" charset="0"/>
                  <a:ea typeface="Source Sans Pro Semibold" charset="0"/>
                  <a:cs typeface="Source Sans Pro Semibold" charset="0"/>
                </a:rPr>
                <a:t>Modulus a = a % b</a:t>
              </a:r>
            </a:p>
          </p:txBody>
        </p:sp>
        <p:sp>
          <p:nvSpPr>
            <p:cNvPr id="86" name="TextBox 85"/>
            <p:cNvSpPr txBox="1"/>
            <p:nvPr/>
          </p:nvSpPr>
          <p:spPr>
            <a:xfrm>
              <a:off x="4195816" y="5437858"/>
              <a:ext cx="2611612" cy="430887"/>
            </a:xfrm>
            <a:prstGeom prst="rect">
              <a:avLst/>
            </a:prstGeom>
            <a:noFill/>
          </p:spPr>
          <p:txBody>
            <a:bodyPr wrap="none" rtlCol="0">
              <a:spAutoFit/>
            </a:bodyPr>
            <a:lstStyle/>
            <a:p>
              <a:r>
                <a:rPr lang="en-US" sz="2200" dirty="0">
                  <a:latin typeface="Trebuchet MS" panose="020B0603020202020204" pitchFamily="34" charset="0"/>
                  <a:ea typeface="Source Sans Pro Semibold" charset="0"/>
                  <a:cs typeface="Source Sans Pro Semibold" charset="0"/>
                </a:rPr>
                <a:t>Exponent a = a ** b</a:t>
              </a:r>
            </a:p>
          </p:txBody>
        </p:sp>
      </p:grpSp>
      <p:sp>
        <p:nvSpPr>
          <p:cNvPr id="89" name="TextBox 88"/>
          <p:cNvSpPr txBox="1"/>
          <p:nvPr/>
        </p:nvSpPr>
        <p:spPr>
          <a:xfrm>
            <a:off x="419132" y="1473310"/>
            <a:ext cx="2634602" cy="1400383"/>
          </a:xfrm>
          <a:prstGeom prst="rect">
            <a:avLst/>
          </a:prstGeom>
          <a:noFill/>
        </p:spPr>
        <p:txBody>
          <a:bodyPr wrap="square" rtlCol="0">
            <a:spAutoFit/>
          </a:bodyPr>
          <a:lstStyle/>
          <a:p>
            <a:pPr algn="ctr">
              <a:lnSpc>
                <a:spcPts val="3400"/>
              </a:lnSpc>
            </a:pPr>
            <a:r>
              <a:rPr lang="en-IN" sz="2400" b="1" dirty="0">
                <a:ea typeface="Source Sans Pro" charset="0"/>
                <a:cs typeface="Source Sans Pro" charset="0"/>
              </a:rPr>
              <a:t>Arithmetic</a:t>
            </a:r>
          </a:p>
          <a:p>
            <a:pPr algn="ctr">
              <a:lnSpc>
                <a:spcPts val="3400"/>
              </a:lnSpc>
            </a:pPr>
            <a:r>
              <a:rPr lang="en-IN" sz="2400" b="1" dirty="0">
                <a:ea typeface="Source Sans Pro" charset="0"/>
                <a:cs typeface="Source Sans Pro" charset="0"/>
              </a:rPr>
              <a:t>&amp; Comparison</a:t>
            </a:r>
          </a:p>
          <a:p>
            <a:pPr algn="ctr">
              <a:lnSpc>
                <a:spcPts val="3400"/>
              </a:lnSpc>
            </a:pPr>
            <a:r>
              <a:rPr lang="en-IN" sz="2400" b="1" dirty="0">
                <a:ea typeface="Source Sans Pro" charset="0"/>
                <a:cs typeface="Source Sans Pro" charset="0"/>
              </a:rPr>
              <a:t>Operators</a:t>
            </a:r>
          </a:p>
        </p:txBody>
      </p:sp>
      <p:grpSp>
        <p:nvGrpSpPr>
          <p:cNvPr id="16" name="Group 15"/>
          <p:cNvGrpSpPr/>
          <p:nvPr/>
        </p:nvGrpSpPr>
        <p:grpSpPr>
          <a:xfrm>
            <a:off x="5066194" y="2013853"/>
            <a:ext cx="555890" cy="3911507"/>
            <a:chOff x="5066194" y="2013853"/>
            <a:chExt cx="555890" cy="3911507"/>
          </a:xfrm>
        </p:grpSpPr>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66194" y="2013853"/>
              <a:ext cx="553243" cy="555890"/>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66194" y="3356081"/>
              <a:ext cx="553243" cy="555890"/>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66194" y="5369470"/>
              <a:ext cx="553243" cy="555890"/>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66194" y="4698349"/>
              <a:ext cx="555890" cy="555890"/>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66194" y="2684967"/>
              <a:ext cx="553243" cy="555890"/>
            </a:xfrm>
            <a:prstGeom prst="rect">
              <a:avLst/>
            </a:prstGeom>
          </p:spPr>
        </p:pic>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66194" y="4027227"/>
              <a:ext cx="555890" cy="555890"/>
            </a:xfrm>
            <a:prstGeom prst="rect">
              <a:avLst/>
            </a:prstGeom>
          </p:spPr>
        </p:pic>
      </p:grpSp>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392" y="3027918"/>
            <a:ext cx="828920" cy="824972"/>
          </a:xfrm>
          <a:prstGeom prst="rect">
            <a:avLst/>
          </a:prstGeom>
        </p:spPr>
      </p:pic>
      <p:pic>
        <p:nvPicPr>
          <p:cNvPr id="44" name="Picture 4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49308" y="3033676"/>
            <a:ext cx="819214" cy="819214"/>
          </a:xfrm>
          <a:prstGeom prst="rect">
            <a:avLst/>
          </a:prstGeom>
        </p:spPr>
      </p:pic>
    </p:spTree>
    <p:extLst>
      <p:ext uri="{BB962C8B-B14F-4D97-AF65-F5344CB8AC3E}">
        <p14:creationId xmlns:p14="http://schemas.microsoft.com/office/powerpoint/2010/main" val="2206555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p:cNvPicPr>
            <a:picLocks noChangeAspect="1"/>
          </p:cNvPicPr>
          <p:nvPr/>
        </p:nvPicPr>
        <p:blipFill>
          <a:blip r:embed="rId3"/>
          <a:stretch>
            <a:fillRect/>
          </a:stretch>
        </p:blipFill>
        <p:spPr>
          <a:xfrm>
            <a:off x="2366960" y="1306428"/>
            <a:ext cx="8882518" cy="5551571"/>
          </a:xfrm>
          <a:prstGeom prst="rect">
            <a:avLst/>
          </a:prstGeom>
        </p:spPr>
      </p:pic>
      <p:pic>
        <p:nvPicPr>
          <p:cNvPr id="39" name="Picture 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8842" y="2012196"/>
            <a:ext cx="550608" cy="553242"/>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Operators</a:t>
            </a: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5668281" y="2060079"/>
            <a:ext cx="3953159" cy="3808666"/>
            <a:chOff x="4194380" y="2060079"/>
            <a:chExt cx="3953159" cy="3808666"/>
          </a:xfrm>
        </p:grpSpPr>
        <p:sp>
          <p:nvSpPr>
            <p:cNvPr id="81" name="TextBox 80"/>
            <p:cNvSpPr txBox="1"/>
            <p:nvPr/>
          </p:nvSpPr>
          <p:spPr>
            <a:xfrm>
              <a:off x="4194380" y="2060079"/>
              <a:ext cx="2002471" cy="430887"/>
            </a:xfrm>
            <a:prstGeom prst="rect">
              <a:avLst/>
            </a:prstGeom>
            <a:noFill/>
          </p:spPr>
          <p:txBody>
            <a:bodyPr wrap="none" rtlCol="0">
              <a:spAutoFit/>
            </a:bodyPr>
            <a:lstStyle/>
            <a:p>
              <a:r>
                <a:rPr lang="en-US" sz="2200" b="1" dirty="0">
                  <a:latin typeface="Trebuchet MS" panose="020B0603020202020204" pitchFamily="34" charset="0"/>
                  <a:ea typeface="Source Sans Pro Semibold" charset="0"/>
                  <a:cs typeface="Source Sans Pro Semibold" charset="0"/>
                </a:rPr>
                <a:t>Equal to a = b</a:t>
              </a:r>
            </a:p>
          </p:txBody>
        </p:sp>
        <p:sp>
          <p:nvSpPr>
            <p:cNvPr id="82" name="TextBox 81"/>
            <p:cNvSpPr txBox="1"/>
            <p:nvPr/>
          </p:nvSpPr>
          <p:spPr>
            <a:xfrm>
              <a:off x="4194380" y="2735635"/>
              <a:ext cx="2662908" cy="430887"/>
            </a:xfrm>
            <a:prstGeom prst="rect">
              <a:avLst/>
            </a:prstGeom>
            <a:noFill/>
          </p:spPr>
          <p:txBody>
            <a:bodyPr wrap="none" rtlCol="0">
              <a:spAutoFit/>
            </a:bodyPr>
            <a:lstStyle/>
            <a:p>
              <a:r>
                <a:rPr lang="en-US" sz="2200" b="1" dirty="0">
                  <a:latin typeface="Trebuchet MS" panose="020B0603020202020204" pitchFamily="34" charset="0"/>
                  <a:ea typeface="Source Sans Pro Semibold" charset="0"/>
                  <a:cs typeface="Source Sans Pro Semibold" charset="0"/>
                </a:rPr>
                <a:t>Not equal to a != b</a:t>
              </a:r>
            </a:p>
          </p:txBody>
        </p:sp>
        <p:sp>
          <p:nvSpPr>
            <p:cNvPr id="83" name="TextBox 82"/>
            <p:cNvSpPr txBox="1"/>
            <p:nvPr/>
          </p:nvSpPr>
          <p:spPr>
            <a:xfrm>
              <a:off x="4194380" y="3411191"/>
              <a:ext cx="2616422" cy="430887"/>
            </a:xfrm>
            <a:prstGeom prst="rect">
              <a:avLst/>
            </a:prstGeom>
            <a:noFill/>
          </p:spPr>
          <p:txBody>
            <a:bodyPr wrap="none" rtlCol="0">
              <a:spAutoFit/>
            </a:bodyPr>
            <a:lstStyle/>
            <a:p>
              <a:r>
                <a:rPr lang="en-US" sz="2200" b="1" dirty="0">
                  <a:latin typeface="Trebuchet MS" panose="020B0603020202020204" pitchFamily="34" charset="0"/>
                  <a:ea typeface="Source Sans Pro Semibold" charset="0"/>
                  <a:cs typeface="Source Sans Pro Semibold" charset="0"/>
                </a:rPr>
                <a:t>Greater than a &gt; b</a:t>
              </a:r>
            </a:p>
          </p:txBody>
        </p:sp>
        <p:sp>
          <p:nvSpPr>
            <p:cNvPr id="84" name="TextBox 83"/>
            <p:cNvSpPr txBox="1"/>
            <p:nvPr/>
          </p:nvSpPr>
          <p:spPr>
            <a:xfrm>
              <a:off x="4195816" y="4086747"/>
              <a:ext cx="2443298" cy="430887"/>
            </a:xfrm>
            <a:prstGeom prst="rect">
              <a:avLst/>
            </a:prstGeom>
            <a:noFill/>
          </p:spPr>
          <p:txBody>
            <a:bodyPr wrap="none" rtlCol="0">
              <a:spAutoFit/>
            </a:bodyPr>
            <a:lstStyle/>
            <a:p>
              <a:r>
                <a:rPr lang="en-US" sz="2200" b="1" dirty="0">
                  <a:latin typeface="Trebuchet MS" panose="020B0603020202020204" pitchFamily="34" charset="0"/>
                  <a:ea typeface="Source Sans Pro Semibold" charset="0"/>
                  <a:cs typeface="Source Sans Pro Semibold" charset="0"/>
                </a:rPr>
                <a:t>Lesser than a &lt; b</a:t>
              </a:r>
            </a:p>
          </p:txBody>
        </p:sp>
        <p:sp>
          <p:nvSpPr>
            <p:cNvPr id="85" name="TextBox 84"/>
            <p:cNvSpPr txBox="1"/>
            <p:nvPr/>
          </p:nvSpPr>
          <p:spPr>
            <a:xfrm>
              <a:off x="4195816" y="4762303"/>
              <a:ext cx="3951723" cy="430887"/>
            </a:xfrm>
            <a:prstGeom prst="rect">
              <a:avLst/>
            </a:prstGeom>
            <a:noFill/>
          </p:spPr>
          <p:txBody>
            <a:bodyPr wrap="none" rtlCol="0">
              <a:spAutoFit/>
            </a:bodyPr>
            <a:lstStyle/>
            <a:p>
              <a:r>
                <a:rPr lang="en-US" sz="2200" b="1" dirty="0">
                  <a:latin typeface="Trebuchet MS" panose="020B0603020202020204" pitchFamily="34" charset="0"/>
                  <a:ea typeface="Source Sans Pro Semibold" charset="0"/>
                  <a:cs typeface="Source Sans Pro Semibold" charset="0"/>
                </a:rPr>
                <a:t>Greater than equal to a &gt;= b</a:t>
              </a:r>
            </a:p>
          </p:txBody>
        </p:sp>
        <p:sp>
          <p:nvSpPr>
            <p:cNvPr id="86" name="TextBox 85"/>
            <p:cNvSpPr txBox="1"/>
            <p:nvPr/>
          </p:nvSpPr>
          <p:spPr>
            <a:xfrm>
              <a:off x="4195816" y="5437858"/>
              <a:ext cx="3781805" cy="430887"/>
            </a:xfrm>
            <a:prstGeom prst="rect">
              <a:avLst/>
            </a:prstGeom>
            <a:noFill/>
          </p:spPr>
          <p:txBody>
            <a:bodyPr wrap="none" rtlCol="0">
              <a:spAutoFit/>
            </a:bodyPr>
            <a:lstStyle/>
            <a:p>
              <a:r>
                <a:rPr lang="en-US" sz="2200" b="1" dirty="0">
                  <a:latin typeface="Trebuchet MS" panose="020B0603020202020204" pitchFamily="34" charset="0"/>
                  <a:ea typeface="Source Sans Pro Semibold" charset="0"/>
                  <a:cs typeface="Source Sans Pro Semibold" charset="0"/>
                </a:rPr>
                <a:t>Lesser than equal to a &lt;= b</a:t>
              </a:r>
            </a:p>
          </p:txBody>
        </p:sp>
      </p:grpSp>
      <p:sp>
        <p:nvSpPr>
          <p:cNvPr id="89" name="TextBox 88"/>
          <p:cNvSpPr txBox="1"/>
          <p:nvPr/>
        </p:nvSpPr>
        <p:spPr>
          <a:xfrm>
            <a:off x="419131" y="1473310"/>
            <a:ext cx="2608098" cy="1400383"/>
          </a:xfrm>
          <a:prstGeom prst="rect">
            <a:avLst/>
          </a:prstGeom>
          <a:noFill/>
        </p:spPr>
        <p:txBody>
          <a:bodyPr wrap="square" rtlCol="0">
            <a:spAutoFit/>
          </a:bodyPr>
          <a:lstStyle/>
          <a:p>
            <a:pPr algn="ctr">
              <a:lnSpc>
                <a:spcPts val="3400"/>
              </a:lnSpc>
            </a:pPr>
            <a:r>
              <a:rPr lang="en-IN" sz="2400" b="1" dirty="0">
                <a:ea typeface="Source Sans Pro" charset="0"/>
                <a:cs typeface="Source Sans Pro" charset="0"/>
              </a:rPr>
              <a:t>Arithmetic</a:t>
            </a:r>
          </a:p>
          <a:p>
            <a:pPr algn="ctr">
              <a:lnSpc>
                <a:spcPts val="3400"/>
              </a:lnSpc>
            </a:pPr>
            <a:r>
              <a:rPr lang="en-IN" sz="2400" b="1" dirty="0">
                <a:ea typeface="Source Sans Pro" charset="0"/>
                <a:cs typeface="Source Sans Pro" charset="0"/>
              </a:rPr>
              <a:t>&amp; Comparison</a:t>
            </a:r>
          </a:p>
          <a:p>
            <a:pPr algn="ctr">
              <a:lnSpc>
                <a:spcPts val="3400"/>
              </a:lnSpc>
            </a:pPr>
            <a:r>
              <a:rPr lang="en-IN" sz="2400" b="1" dirty="0">
                <a:ea typeface="Source Sans Pro" charset="0"/>
                <a:cs typeface="Source Sans Pro" charset="0"/>
              </a:rPr>
              <a:t>Operators</a:t>
            </a:r>
          </a:p>
        </p:txBody>
      </p:sp>
      <p:grpSp>
        <p:nvGrpSpPr>
          <p:cNvPr id="14" name="Group 13"/>
          <p:cNvGrpSpPr/>
          <p:nvPr/>
        </p:nvGrpSpPr>
        <p:grpSpPr>
          <a:xfrm>
            <a:off x="5068842" y="2012196"/>
            <a:ext cx="553242" cy="3917726"/>
            <a:chOff x="5068842" y="2012196"/>
            <a:chExt cx="553242" cy="3917726"/>
          </a:xfrm>
        </p:grpSpPr>
        <p:pic>
          <p:nvPicPr>
            <p:cNvPr id="51" name="Picture 5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70159" y="2012196"/>
              <a:ext cx="550608" cy="553242"/>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70159" y="4713096"/>
              <a:ext cx="550608" cy="553242"/>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70159" y="5376680"/>
              <a:ext cx="550608" cy="553242"/>
            </a:xfrm>
            <a:prstGeom prst="rect">
              <a:avLst/>
            </a:prstGeom>
          </p:spPr>
        </p:pic>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70159" y="2680912"/>
              <a:ext cx="550608" cy="553242"/>
            </a:xfrm>
            <a:prstGeom prst="rect">
              <a:avLst/>
            </a:prstGeom>
          </p:spPr>
        </p:pic>
        <p:pic>
          <p:nvPicPr>
            <p:cNvPr id="50" name="Picture 4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70159" y="4025569"/>
              <a:ext cx="550608" cy="553242"/>
            </a:xfrm>
            <a:prstGeom prst="rect">
              <a:avLst/>
            </a:prstGeom>
          </p:spPr>
        </p:pic>
        <p:pic>
          <p:nvPicPr>
            <p:cNvPr id="52" name="Picture 5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68842" y="3350013"/>
              <a:ext cx="553242" cy="553242"/>
            </a:xfrm>
            <a:prstGeom prst="rect">
              <a:avLst/>
            </a:prstGeom>
          </p:spPr>
        </p:pic>
      </p:grpSp>
      <p:pic>
        <p:nvPicPr>
          <p:cNvPr id="26" name="Picture 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9392" y="3027918"/>
            <a:ext cx="828920" cy="824972"/>
          </a:xfrm>
          <a:prstGeom prst="rect">
            <a:avLst/>
          </a:prstGeom>
        </p:spPr>
      </p:pic>
      <p:pic>
        <p:nvPicPr>
          <p:cNvPr id="27" name="Picture 2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49308" y="3033676"/>
            <a:ext cx="819214" cy="819214"/>
          </a:xfrm>
          <a:prstGeom prst="rect">
            <a:avLst/>
          </a:prstGeom>
        </p:spPr>
      </p:pic>
    </p:spTree>
    <p:extLst>
      <p:ext uri="{BB962C8B-B14F-4D97-AF65-F5344CB8AC3E}">
        <p14:creationId xmlns:p14="http://schemas.microsoft.com/office/powerpoint/2010/main" val="3626120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Operators</a:t>
            </a: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241712" y="1664382"/>
            <a:ext cx="3754921" cy="500586"/>
          </a:xfrm>
          <a:prstGeom prst="rect">
            <a:avLst/>
          </a:prstGeom>
          <a:noFill/>
        </p:spPr>
        <p:txBody>
          <a:bodyPr wrap="square" rtlCol="0">
            <a:spAutoFit/>
          </a:bodyPr>
          <a:lstStyle/>
          <a:p>
            <a:pPr>
              <a:lnSpc>
                <a:spcPts val="3400"/>
              </a:lnSpc>
            </a:pPr>
            <a:r>
              <a:rPr lang="en-IN" sz="2400" b="1" dirty="0">
                <a:ea typeface="Source Sans Pro" charset="0"/>
                <a:cs typeface="Source Sans Pro" charset="0"/>
              </a:rPr>
              <a:t>Assignment Operators</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441" y="2592716"/>
            <a:ext cx="789628" cy="789628"/>
          </a:xfrm>
          <a:prstGeom prst="rect">
            <a:avLst/>
          </a:prstGeom>
        </p:spPr>
      </p:pic>
      <p:pic>
        <p:nvPicPr>
          <p:cNvPr id="15" name="Picture 14"/>
          <p:cNvPicPr>
            <a:picLocks noChangeAspect="1"/>
          </p:cNvPicPr>
          <p:nvPr/>
        </p:nvPicPr>
        <p:blipFill>
          <a:blip r:embed="rId4"/>
          <a:stretch>
            <a:fillRect/>
          </a:stretch>
        </p:blipFill>
        <p:spPr>
          <a:xfrm>
            <a:off x="3446584" y="1868500"/>
            <a:ext cx="4245963" cy="4227543"/>
          </a:xfrm>
          <a:prstGeom prst="rect">
            <a:avLst/>
          </a:prstGeom>
        </p:spPr>
      </p:pic>
      <p:pic>
        <p:nvPicPr>
          <p:cNvPr id="38" name="Picture 37"/>
          <p:cNvPicPr>
            <a:picLocks noChangeAspect="1"/>
          </p:cNvPicPr>
          <p:nvPr/>
        </p:nvPicPr>
        <p:blipFill>
          <a:blip r:embed="rId5"/>
          <a:stretch>
            <a:fillRect/>
          </a:stretch>
        </p:blipFill>
        <p:spPr>
          <a:xfrm>
            <a:off x="2413852" y="1376766"/>
            <a:ext cx="8882518" cy="5551571"/>
          </a:xfrm>
          <a:prstGeom prst="rect">
            <a:avLst/>
          </a:prstGeom>
        </p:spPr>
      </p:pic>
    </p:spTree>
    <p:extLst>
      <p:ext uri="{BB962C8B-B14F-4D97-AF65-F5344CB8AC3E}">
        <p14:creationId xmlns:p14="http://schemas.microsoft.com/office/powerpoint/2010/main" val="601966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2366960" y="1306428"/>
            <a:ext cx="8882518" cy="5551571"/>
          </a:xfrm>
          <a:prstGeom prst="rect">
            <a:avLst/>
          </a:prstGeom>
        </p:spPr>
      </p:pic>
      <p:pic>
        <p:nvPicPr>
          <p:cNvPr id="15" name="Picture 1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32132" y="1955492"/>
            <a:ext cx="6728712" cy="3350433"/>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8441" y="2591902"/>
            <a:ext cx="685262" cy="685262"/>
          </a:xfrm>
          <a:prstGeom prst="rect">
            <a:avLst/>
          </a:prstGeom>
        </p:spPr>
      </p:pic>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Operators</a:t>
            </a:r>
          </a:p>
        </p:txBody>
      </p:sp>
      <p:grpSp>
        <p:nvGrpSpPr>
          <p:cNvPr id="40" name="Group 39"/>
          <p:cNvGrpSpPr/>
          <p:nvPr/>
        </p:nvGrpSpPr>
        <p:grpSpPr>
          <a:xfrm>
            <a:off x="497217" y="1261123"/>
            <a:ext cx="11694783" cy="90612"/>
            <a:chOff x="497217" y="3578139"/>
            <a:chExt cx="11694783" cy="90612"/>
          </a:xfrm>
        </p:grpSpPr>
        <p:cxnSp>
          <p:nvCxnSpPr>
            <p:cNvPr id="41" name="Straight Connector 40"/>
            <p:cNvCxnSpPr/>
            <p:nvPr/>
          </p:nvCxnSpPr>
          <p:spPr>
            <a:xfrm>
              <a:off x="587829" y="3623445"/>
              <a:ext cx="11604171" cy="0"/>
            </a:xfrm>
            <a:prstGeom prst="line">
              <a:avLst/>
            </a:prstGeom>
            <a:ln>
              <a:solidFill>
                <a:srgbClr val="2D90CD"/>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97217" y="3578139"/>
              <a:ext cx="90612" cy="90612"/>
            </a:xfrm>
            <a:prstGeom prst="ellipse">
              <a:avLst/>
            </a:prstGeom>
            <a:solidFill>
              <a:srgbClr val="2D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514665" y="1582494"/>
            <a:ext cx="3754921" cy="500586"/>
          </a:xfrm>
          <a:prstGeom prst="rect">
            <a:avLst/>
          </a:prstGeom>
          <a:noFill/>
        </p:spPr>
        <p:txBody>
          <a:bodyPr wrap="square" rtlCol="0">
            <a:spAutoFit/>
          </a:bodyPr>
          <a:lstStyle/>
          <a:p>
            <a:pPr>
              <a:lnSpc>
                <a:spcPts val="3400"/>
              </a:lnSpc>
            </a:pPr>
            <a:r>
              <a:rPr lang="en-IN" sz="2400" b="1" dirty="0">
                <a:ea typeface="Source Sans Pro" charset="0"/>
                <a:cs typeface="Source Sans Pro" charset="0"/>
              </a:rPr>
              <a:t>Logical Operators</a:t>
            </a:r>
          </a:p>
        </p:txBody>
      </p:sp>
      <p:grpSp>
        <p:nvGrpSpPr>
          <p:cNvPr id="17" name="Group 16"/>
          <p:cNvGrpSpPr/>
          <p:nvPr/>
        </p:nvGrpSpPr>
        <p:grpSpPr>
          <a:xfrm>
            <a:off x="3731905" y="2848876"/>
            <a:ext cx="672494" cy="2770568"/>
            <a:chOff x="3785005" y="2822013"/>
            <a:chExt cx="672494" cy="2770568"/>
          </a:xfrm>
        </p:grpSpPr>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85005" y="2822013"/>
              <a:ext cx="672494" cy="675712"/>
            </a:xfrm>
            <a:prstGeom prst="rect">
              <a:avLst/>
            </a:prstGeom>
          </p:spPr>
        </p:pic>
        <p:pic>
          <p:nvPicPr>
            <p:cNvPr id="9" name="Picture 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85005" y="3869441"/>
              <a:ext cx="672494" cy="675712"/>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85005" y="4916869"/>
              <a:ext cx="672494" cy="675712"/>
            </a:xfrm>
            <a:prstGeom prst="rect">
              <a:avLst/>
            </a:prstGeom>
          </p:spPr>
        </p:pic>
      </p:grpSp>
    </p:spTree>
    <p:extLst>
      <p:ext uri="{BB962C8B-B14F-4D97-AF65-F5344CB8AC3E}">
        <p14:creationId xmlns:p14="http://schemas.microsoft.com/office/powerpoint/2010/main" val="905216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829"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596106" y="1538359"/>
            <a:ext cx="10996595" cy="1813508"/>
            <a:chOff x="596106" y="2834901"/>
            <a:chExt cx="10996595" cy="181350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6663"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06"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7829"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2387"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8200" y="2834901"/>
              <a:ext cx="1813508" cy="1813508"/>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Python</a:t>
            </a:r>
          </a:p>
        </p:txBody>
      </p:sp>
      <p:grpSp>
        <p:nvGrpSpPr>
          <p:cNvPr id="45" name="Group 44"/>
          <p:cNvGrpSpPr/>
          <p:nvPr/>
        </p:nvGrpSpPr>
        <p:grpSpPr>
          <a:xfrm>
            <a:off x="332710" y="3778422"/>
            <a:ext cx="11517999" cy="414161"/>
            <a:chOff x="407771" y="4817968"/>
            <a:chExt cx="11517999" cy="414161"/>
          </a:xfrm>
        </p:grpSpPr>
        <p:sp>
          <p:nvSpPr>
            <p:cNvPr id="39" name="TextBox 38"/>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Variables</a:t>
              </a:r>
            </a:p>
          </p:txBody>
        </p:sp>
        <p:sp>
          <p:nvSpPr>
            <p:cNvPr id="40" name="TextBox 39"/>
            <p:cNvSpPr txBox="1"/>
            <p:nvPr/>
          </p:nvSpPr>
          <p:spPr>
            <a:xfrm>
              <a:off x="274703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Types</a:t>
              </a:r>
            </a:p>
          </p:txBody>
        </p:sp>
        <p:sp>
          <p:nvSpPr>
            <p:cNvPr id="41" name="TextBox 40"/>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Operators</a:t>
              </a:r>
            </a:p>
          </p:txBody>
        </p:sp>
        <p:sp>
          <p:nvSpPr>
            <p:cNvPr id="43" name="TextBox 42"/>
            <p:cNvSpPr txBox="1"/>
            <p:nvPr/>
          </p:nvSpPr>
          <p:spPr>
            <a:xfrm>
              <a:off x="7335160"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Conditions</a:t>
              </a:r>
            </a:p>
          </p:txBody>
        </p:sp>
        <p:sp>
          <p:nvSpPr>
            <p:cNvPr id="44" name="TextBox 43"/>
            <p:cNvSpPr txBox="1"/>
            <p:nvPr/>
          </p:nvSpPr>
          <p:spPr>
            <a:xfrm>
              <a:off x="9685676"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Loops</a:t>
              </a:r>
              <a:endParaRPr lang="en-IN" sz="2400" b="1" dirty="0">
                <a:latin typeface="+mn-lt"/>
              </a:endParaRPr>
            </a:p>
          </p:txBody>
        </p:sp>
      </p:grpSp>
      <p:cxnSp>
        <p:nvCxnSpPr>
          <p:cNvPr id="30" name="Straight Connector 2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3564"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10615"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8"/>
          <a:stretch>
            <a:fillRect/>
          </a:stretch>
        </p:blipFill>
        <p:spPr>
          <a:xfrm>
            <a:off x="861439" y="4982180"/>
            <a:ext cx="1383390" cy="395036"/>
          </a:xfrm>
          <a:prstGeom prst="rect">
            <a:avLst/>
          </a:prstGeom>
        </p:spPr>
      </p:pic>
      <p:pic>
        <p:nvPicPr>
          <p:cNvPr id="27" name="Picture 26"/>
          <p:cNvPicPr>
            <a:picLocks noChangeAspect="1"/>
          </p:cNvPicPr>
          <p:nvPr/>
        </p:nvPicPr>
        <p:blipFill>
          <a:blip r:embed="rId9"/>
          <a:stretch>
            <a:fillRect/>
          </a:stretch>
        </p:blipFill>
        <p:spPr>
          <a:xfrm>
            <a:off x="9977341" y="4948795"/>
            <a:ext cx="1071419" cy="450051"/>
          </a:xfrm>
          <a:prstGeom prst="rect">
            <a:avLst/>
          </a:prstGeom>
        </p:spPr>
      </p:pic>
      <p:grpSp>
        <p:nvGrpSpPr>
          <p:cNvPr id="28" name="Group 27"/>
          <p:cNvGrpSpPr/>
          <p:nvPr/>
        </p:nvGrpSpPr>
        <p:grpSpPr>
          <a:xfrm>
            <a:off x="485110" y="6346480"/>
            <a:ext cx="11204098" cy="414161"/>
            <a:chOff x="407771" y="4817968"/>
            <a:chExt cx="11204098" cy="414161"/>
          </a:xfrm>
        </p:grpSpPr>
        <p:sp>
          <p:nvSpPr>
            <p:cNvPr id="31" name="TextBox 30"/>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Function</a:t>
              </a:r>
            </a:p>
          </p:txBody>
        </p:sp>
        <p:sp>
          <p:nvSpPr>
            <p:cNvPr id="33" name="TextBox 32"/>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lambda function</a:t>
              </a:r>
            </a:p>
          </p:txBody>
        </p:sp>
        <p:sp>
          <p:nvSpPr>
            <p:cNvPr id="35" name="TextBox 34"/>
            <p:cNvSpPr txBox="1"/>
            <p:nvPr/>
          </p:nvSpPr>
          <p:spPr>
            <a:xfrm>
              <a:off x="9371775"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Date-time</a:t>
              </a:r>
              <a:endParaRPr lang="en-IN" sz="2400" b="1" dirty="0">
                <a:latin typeface="+mn-lt"/>
              </a:endParaRPr>
            </a:p>
          </p:txBody>
        </p:sp>
      </p:grpSp>
      <p:sp>
        <p:nvSpPr>
          <p:cNvPr id="5" name="Rectangle 4"/>
          <p:cNvSpPr/>
          <p:nvPr/>
        </p:nvSpPr>
        <p:spPr>
          <a:xfrm>
            <a:off x="5636526" y="4991256"/>
            <a:ext cx="996286" cy="369332"/>
          </a:xfrm>
          <a:prstGeom prst="rect">
            <a:avLst/>
          </a:prstGeom>
          <a:solidFill>
            <a:schemeClr val="accent1"/>
          </a:solidFill>
          <a:ln>
            <a:noFill/>
          </a:ln>
        </p:spPr>
        <p:txBody>
          <a:bodyPr wrap="square">
            <a:spAutoFit/>
          </a:bodyPr>
          <a:lstStyle/>
          <a:p>
            <a:r>
              <a:rPr lang="en-IN" b="1" dirty="0">
                <a:solidFill>
                  <a:schemeClr val="bg1"/>
                </a:solidFill>
              </a:rPr>
              <a:t>lambda</a:t>
            </a:r>
            <a:r>
              <a:rPr lang="en-IN" b="1" dirty="0"/>
              <a:t> </a:t>
            </a:r>
            <a:endParaRPr lang="en-IN" dirty="0"/>
          </a:p>
        </p:txBody>
      </p:sp>
    </p:spTree>
    <p:extLst>
      <p:ext uri="{BB962C8B-B14F-4D97-AF65-F5344CB8AC3E}">
        <p14:creationId xmlns:p14="http://schemas.microsoft.com/office/powerpoint/2010/main" val="807810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Conditional Statements</a:t>
            </a:r>
          </a:p>
        </p:txBody>
      </p:sp>
      <p:cxnSp>
        <p:nvCxnSpPr>
          <p:cNvPr id="28" name="Straight Connector 27"/>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47427" y="2439309"/>
            <a:ext cx="3464069" cy="3046988"/>
            <a:chOff x="847427" y="2232674"/>
            <a:chExt cx="3464069" cy="3046988"/>
          </a:xfrm>
        </p:grpSpPr>
        <p:sp>
          <p:nvSpPr>
            <p:cNvPr id="7" name="Rectangle 6"/>
            <p:cNvSpPr/>
            <p:nvPr/>
          </p:nvSpPr>
          <p:spPr>
            <a:xfrm>
              <a:off x="847427" y="2232674"/>
              <a:ext cx="3464069" cy="3046988"/>
            </a:xfrm>
            <a:prstGeom prst="rect">
              <a:avLst/>
            </a:prstGeom>
          </p:spPr>
          <p:txBody>
            <a:bodyPr wrap="square">
              <a:spAutoFit/>
            </a:bodyPr>
            <a:lstStyle/>
            <a:p>
              <a:pPr algn="ctr"/>
              <a:r>
                <a:rPr lang="en-US" sz="2400" b="1" dirty="0">
                  <a:ea typeface="Source Sans Pro" charset="0"/>
                  <a:cs typeface="Source Sans Pro" charset="0"/>
                </a:rPr>
                <a:t>Conditional statements decide the flow of the program based on some rules</a:t>
              </a:r>
            </a:p>
            <a:p>
              <a:pPr algn="ctr"/>
              <a:endParaRPr lang="en-US" sz="2400" b="1" dirty="0">
                <a:ea typeface="Source Sans Pro" charset="0"/>
                <a:cs typeface="Source Sans Pro" charset="0"/>
              </a:endParaRPr>
            </a:p>
            <a:p>
              <a:pPr algn="ctr"/>
              <a:r>
                <a:rPr lang="en-US" sz="2400" b="1" dirty="0">
                  <a:ea typeface="Source Sans Pro" charset="0"/>
                  <a:cs typeface="Source Sans Pro" charset="0"/>
                </a:rPr>
                <a:t>This is done with the help of </a:t>
              </a:r>
              <a:r>
                <a:rPr lang="en-US" sz="2400" b="1" dirty="0">
                  <a:solidFill>
                    <a:srgbClr val="F1797E"/>
                  </a:solidFill>
                  <a:ea typeface="Source Sans Pro" charset="0"/>
                  <a:cs typeface="Source Sans Pro" charset="0"/>
                </a:rPr>
                <a:t>if-else</a:t>
              </a:r>
              <a:r>
                <a:rPr lang="en-US" sz="2400" b="1" dirty="0">
                  <a:solidFill>
                    <a:srgbClr val="D27F95"/>
                  </a:solidFill>
                  <a:ea typeface="Source Sans Pro" charset="0"/>
                  <a:cs typeface="Source Sans Pro" charset="0"/>
                </a:rPr>
                <a:t> </a:t>
              </a:r>
              <a:r>
                <a:rPr lang="en-US" sz="2400" b="1" dirty="0">
                  <a:ea typeface="Source Sans Pro" charset="0"/>
                  <a:cs typeface="Source Sans Pro" charset="0"/>
                </a:rPr>
                <a:t>statements </a:t>
              </a:r>
            </a:p>
            <a:p>
              <a:pPr algn="ctr"/>
              <a:endParaRPr lang="en-US" sz="2400" b="1" dirty="0">
                <a:ea typeface="Source Sans Pro" charset="0"/>
                <a:cs typeface="Source Sans Pro" charset="0"/>
              </a:endParaRPr>
            </a:p>
          </p:txBody>
        </p:sp>
        <p:sp>
          <p:nvSpPr>
            <p:cNvPr id="30" name="Rectangle 29"/>
            <p:cNvSpPr/>
            <p:nvPr/>
          </p:nvSpPr>
          <p:spPr>
            <a:xfrm>
              <a:off x="847427" y="4596183"/>
              <a:ext cx="3464069" cy="461665"/>
            </a:xfrm>
            <a:prstGeom prst="rect">
              <a:avLst/>
            </a:prstGeom>
          </p:spPr>
          <p:txBody>
            <a:bodyPr wrap="square">
              <a:spAutoFit/>
            </a:bodyPr>
            <a:lstStyle/>
            <a:p>
              <a:pPr algn="ctr"/>
              <a:endParaRPr lang="en-US" sz="2400" dirty="0">
                <a:ea typeface="Source Sans Pro" charset="0"/>
                <a:cs typeface="Source Sans Pro" charset="0"/>
              </a:endParaRPr>
            </a:p>
          </p:txBody>
        </p:sp>
      </p:grpSp>
      <p:grpSp>
        <p:nvGrpSpPr>
          <p:cNvPr id="13" name="Group 12"/>
          <p:cNvGrpSpPr/>
          <p:nvPr/>
        </p:nvGrpSpPr>
        <p:grpSpPr>
          <a:xfrm>
            <a:off x="5152505" y="2014315"/>
            <a:ext cx="5584093" cy="3620867"/>
            <a:chOff x="5151471" y="2419890"/>
            <a:chExt cx="5584093" cy="3620867"/>
          </a:xfrm>
        </p:grpSpPr>
        <p:grpSp>
          <p:nvGrpSpPr>
            <p:cNvPr id="6" name="Group 5"/>
            <p:cNvGrpSpPr/>
            <p:nvPr/>
          </p:nvGrpSpPr>
          <p:grpSpPr>
            <a:xfrm>
              <a:off x="6134802" y="2419890"/>
              <a:ext cx="3619500" cy="3620867"/>
              <a:chOff x="4183554" y="2172241"/>
              <a:chExt cx="3619500" cy="3620867"/>
            </a:xfrm>
          </p:grpSpPr>
          <p:pic>
            <p:nvPicPr>
              <p:cNvPr id="4" name="Picture 3"/>
              <p:cNvPicPr>
                <a:picLocks noChangeAspect="1"/>
              </p:cNvPicPr>
              <p:nvPr/>
            </p:nvPicPr>
            <p:blipFill rotWithShape="1">
              <a:blip r:embed="rId3" cstate="screen">
                <a:alphaModFix amt="76000"/>
                <a:extLst>
                  <a:ext uri="{28A0092B-C50C-407E-A947-70E740481C1C}">
                    <a14:useLocalDpi xmlns:a14="http://schemas.microsoft.com/office/drawing/2010/main"/>
                  </a:ext>
                </a:extLst>
              </a:blip>
              <a:srcRect/>
              <a:stretch/>
            </p:blipFill>
            <p:spPr>
              <a:xfrm>
                <a:off x="4183554" y="2173608"/>
                <a:ext cx="3619500" cy="3619500"/>
              </a:xfrm>
              <a:prstGeom prst="ellipse">
                <a:avLst/>
              </a:prstGeom>
              <a:ln>
                <a:noFill/>
              </a:ln>
              <a:effectLst>
                <a:softEdge rad="112500"/>
              </a:effectLst>
            </p:spPr>
          </p:pic>
          <p:sp>
            <p:nvSpPr>
              <p:cNvPr id="5" name="Oval 4"/>
              <p:cNvSpPr/>
              <p:nvPr/>
            </p:nvSpPr>
            <p:spPr>
              <a:xfrm>
                <a:off x="4183554" y="2172241"/>
                <a:ext cx="3619500" cy="3619500"/>
              </a:xfrm>
              <a:prstGeom prst="ellipse">
                <a:avLst/>
              </a:prstGeom>
              <a:solidFill>
                <a:srgbClr val="D27F95">
                  <a:alpha val="3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51471" y="4080256"/>
              <a:ext cx="1280160" cy="1274064"/>
            </a:xfrm>
            <a:prstGeom prst="ellipse">
              <a:avLst/>
            </a:prstGeom>
            <a:ln>
              <a:noFill/>
            </a:ln>
            <a:effectLst>
              <a:softEdge rad="112500"/>
            </a:effectLst>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461500" y="4042003"/>
              <a:ext cx="1274064" cy="1274064"/>
            </a:xfrm>
            <a:prstGeom prst="ellipse">
              <a:avLst/>
            </a:prstGeom>
            <a:ln>
              <a:noFill/>
            </a:ln>
            <a:effectLst>
              <a:softEdge rad="112500"/>
            </a:effectLst>
          </p:spPr>
        </p:pic>
      </p:grpSp>
    </p:spTree>
    <p:extLst>
      <p:ext uri="{BB962C8B-B14F-4D97-AF65-F5344CB8AC3E}">
        <p14:creationId xmlns:p14="http://schemas.microsoft.com/office/powerpoint/2010/main" val="274717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311496" y="1505323"/>
            <a:ext cx="4965425" cy="5352677"/>
          </a:xfrm>
          <a:prstGeom prst="rect">
            <a:avLst/>
          </a:prstGeom>
        </p:spPr>
      </p:pic>
      <p:sp>
        <p:nvSpPr>
          <p:cNvPr id="20" name="Rectangle 19"/>
          <p:cNvSpPr/>
          <p:nvPr/>
        </p:nvSpPr>
        <p:spPr>
          <a:xfrm>
            <a:off x="8245182" y="4075212"/>
            <a:ext cx="3078600" cy="1171043"/>
          </a:xfrm>
          <a:prstGeom prst="rect">
            <a:avLst/>
          </a:prstGeom>
          <a:solidFill>
            <a:schemeClr val="bg1"/>
          </a:solidFill>
          <a:ln>
            <a:noFill/>
            <a:prstDash val="dash"/>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7427" y="1685805"/>
            <a:ext cx="3464069" cy="3416320"/>
          </a:xfrm>
          <a:prstGeom prst="rect">
            <a:avLst/>
          </a:prstGeom>
        </p:spPr>
        <p:txBody>
          <a:bodyPr wrap="square">
            <a:spAutoFit/>
          </a:bodyPr>
          <a:lstStyle/>
          <a:p>
            <a:pPr algn="ctr"/>
            <a:r>
              <a:rPr lang="en-GB" sz="2400" b="1" dirty="0">
                <a:solidFill>
                  <a:srgbClr val="333333"/>
                </a:solidFill>
                <a:ea typeface="Source Sans Pro" charset="0"/>
                <a:cs typeface="Source Sans Pro" charset="0"/>
              </a:rPr>
              <a:t>Python </a:t>
            </a:r>
            <a:r>
              <a:rPr lang="en-GB" sz="2400" b="1" dirty="0">
                <a:solidFill>
                  <a:srgbClr val="F1797E"/>
                </a:solidFill>
                <a:ea typeface="Source Sans Pro" charset="0"/>
                <a:cs typeface="Source Sans Pro" charset="0"/>
              </a:rPr>
              <a:t>if statement</a:t>
            </a:r>
            <a:r>
              <a:rPr lang="en-GB" sz="2400" b="1" dirty="0">
                <a:solidFill>
                  <a:srgbClr val="333333"/>
                </a:solidFill>
                <a:ea typeface="Source Sans Pro" charset="0"/>
                <a:cs typeface="Source Sans Pro" charset="0"/>
              </a:rPr>
              <a:t> is used to conditionally execute a block of code. </a:t>
            </a:r>
            <a:endParaRPr lang="en-US" sz="2400" b="1" dirty="0">
              <a:solidFill>
                <a:srgbClr val="FFFFFF"/>
              </a:solidFill>
              <a:ea typeface="Source Sans Pro" charset="0"/>
              <a:cs typeface="Source Sans Pro" charset="0"/>
            </a:endParaRPr>
          </a:p>
          <a:p>
            <a:pPr algn="ctr"/>
            <a:endParaRPr lang="en-GB" sz="2400" b="1" dirty="0">
              <a:solidFill>
                <a:srgbClr val="333333"/>
              </a:solidFill>
              <a:ea typeface="Source Sans Pro" charset="0"/>
              <a:cs typeface="Source Sans Pro" charset="0"/>
            </a:endParaRPr>
          </a:p>
          <a:p>
            <a:pPr algn="ctr"/>
            <a:r>
              <a:rPr lang="en-GB" sz="2400" b="1" dirty="0">
                <a:solidFill>
                  <a:srgbClr val="333333"/>
                </a:solidFill>
                <a:ea typeface="Source Sans Pro" charset="0"/>
                <a:cs typeface="Source Sans Pro" charset="0"/>
              </a:rPr>
              <a:t>If statement contains a logical expression or condition, depending on which decisions are made.</a:t>
            </a:r>
            <a:endParaRPr lang="en-US" sz="2400" b="1" dirty="0">
              <a:ea typeface="Source Sans Pro" charset="0"/>
              <a:cs typeface="Source Sans Pro" charset="0"/>
            </a:endParaRPr>
          </a:p>
        </p:txBody>
      </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Conditional Statements</a:t>
            </a:r>
          </a:p>
        </p:txBody>
      </p:sp>
      <p:cxnSp>
        <p:nvCxnSpPr>
          <p:cNvPr id="28" name="Straight Connector 27"/>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461855" y="4181661"/>
            <a:ext cx="2631018" cy="923330"/>
          </a:xfrm>
          <a:prstGeom prst="rect">
            <a:avLst/>
          </a:prstGeom>
          <a:noFill/>
        </p:spPr>
        <p:txBody>
          <a:bodyPr wrap="square" rtlCol="0">
            <a:spAutoFit/>
          </a:bodyPr>
          <a:lstStyle/>
          <a:p>
            <a:pPr algn="ctr"/>
            <a:r>
              <a:rPr lang="en-US" dirty="0">
                <a:ea typeface="Source Sans Pro" charset="0"/>
                <a:cs typeface="Source Sans Pro" charset="0"/>
              </a:rPr>
              <a:t>If I get at least 10 rupees, I will buy chocolate, </a:t>
            </a:r>
          </a:p>
          <a:p>
            <a:pPr algn="ctr"/>
            <a:r>
              <a:rPr lang="en-US" dirty="0">
                <a:ea typeface="Source Sans Pro" charset="0"/>
                <a:cs typeface="Source Sans Pro" charset="0"/>
              </a:rPr>
              <a:t>else I will buy candy </a:t>
            </a:r>
          </a:p>
        </p:txBody>
      </p:sp>
    </p:spTree>
    <p:extLst>
      <p:ext uri="{BB962C8B-B14F-4D97-AF65-F5344CB8AC3E}">
        <p14:creationId xmlns:p14="http://schemas.microsoft.com/office/powerpoint/2010/main" val="3496391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5586" y="3100233"/>
            <a:ext cx="1054326" cy="1049304"/>
          </a:xfrm>
          <a:prstGeom prst="rect">
            <a:avLst/>
          </a:prstGeom>
        </p:spPr>
      </p:pic>
      <p:pic>
        <p:nvPicPr>
          <p:cNvPr id="38" name="Picture 37"/>
          <p:cNvPicPr>
            <a:picLocks noChangeAspect="1"/>
          </p:cNvPicPr>
          <p:nvPr/>
        </p:nvPicPr>
        <p:blipFill>
          <a:blip r:embed="rId4"/>
          <a:stretch>
            <a:fillRect/>
          </a:stretch>
        </p:blipFill>
        <p:spPr>
          <a:xfrm>
            <a:off x="2366960" y="1306428"/>
            <a:ext cx="8882518" cy="5551571"/>
          </a:xfrm>
          <a:prstGeom prst="rect">
            <a:avLst/>
          </a:prstGeom>
        </p:spPr>
      </p:pic>
      <p:cxnSp>
        <p:nvCxnSpPr>
          <p:cNvPr id="16" name="Straight Connector 15"/>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Conditional Statements</a:t>
            </a:r>
          </a:p>
        </p:txBody>
      </p:sp>
      <p:grpSp>
        <p:nvGrpSpPr>
          <p:cNvPr id="58" name="Group 57"/>
          <p:cNvGrpSpPr/>
          <p:nvPr/>
        </p:nvGrpSpPr>
        <p:grpSpPr>
          <a:xfrm>
            <a:off x="3556932" y="2014315"/>
            <a:ext cx="2727910" cy="1862116"/>
            <a:chOff x="3556932" y="2014315"/>
            <a:chExt cx="2727910" cy="1862116"/>
          </a:xfrm>
        </p:grpSpPr>
        <p:sp>
          <p:nvSpPr>
            <p:cNvPr id="4" name="Rectangle 3"/>
            <p:cNvSpPr/>
            <p:nvPr/>
          </p:nvSpPr>
          <p:spPr>
            <a:xfrm>
              <a:off x="3556932" y="2014315"/>
              <a:ext cx="2727910" cy="1862116"/>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02946" y="2109711"/>
              <a:ext cx="2559868" cy="1631216"/>
            </a:xfrm>
            <a:prstGeom prst="rect">
              <a:avLst/>
            </a:prstGeom>
          </p:spPr>
          <p:txBody>
            <a:bodyPr wrap="none">
              <a:spAutoFit/>
            </a:bodyPr>
            <a:lstStyle/>
            <a:p>
              <a:r>
                <a:rPr lang="en-GB" sz="2000" b="1" dirty="0">
                  <a:solidFill>
                    <a:srgbClr val="333333"/>
                  </a:solidFill>
                  <a:ea typeface="Source Sans Pro" charset="0"/>
                  <a:cs typeface="Source Sans Pro" charset="0"/>
                </a:rPr>
                <a:t>Syntax:</a:t>
              </a:r>
            </a:p>
            <a:p>
              <a:r>
                <a:rPr lang="en-GB" sz="2000" b="1" dirty="0">
                  <a:solidFill>
                    <a:srgbClr val="333333"/>
                  </a:solidFill>
                  <a:ea typeface="Source Sans Pro" charset="0"/>
                  <a:cs typeface="Source Sans Pro" charset="0"/>
                </a:rPr>
                <a:t>if (expression):</a:t>
              </a:r>
            </a:p>
            <a:p>
              <a:r>
                <a:rPr lang="en-GB" sz="2000" b="1" dirty="0">
                  <a:solidFill>
                    <a:srgbClr val="333333"/>
                  </a:solidFill>
                  <a:ea typeface="Source Sans Pro" charset="0"/>
                  <a:cs typeface="Source Sans Pro" charset="0"/>
                </a:rPr>
                <a:t>	statements(s)</a:t>
              </a:r>
            </a:p>
            <a:p>
              <a:r>
                <a:rPr lang="en-GB" sz="2000" b="1" dirty="0">
                  <a:solidFill>
                    <a:srgbClr val="333333"/>
                  </a:solidFill>
                  <a:ea typeface="Source Sans Pro" charset="0"/>
                  <a:cs typeface="Source Sans Pro" charset="0"/>
                </a:rPr>
                <a:t>else:</a:t>
              </a:r>
            </a:p>
            <a:p>
              <a:r>
                <a:rPr lang="en-GB" sz="2000" b="1" dirty="0">
                  <a:solidFill>
                    <a:srgbClr val="333333"/>
                  </a:solidFill>
                  <a:ea typeface="Source Sans Pro" charset="0"/>
                  <a:cs typeface="Source Sans Pro" charset="0"/>
                </a:rPr>
                <a:t>	statements(s)</a:t>
              </a:r>
              <a:endParaRPr lang="en-US" sz="2000" b="1" dirty="0">
                <a:ea typeface="Source Sans Pro" charset="0"/>
                <a:cs typeface="Source Sans Pro" charset="0"/>
              </a:endParaRPr>
            </a:p>
          </p:txBody>
        </p:sp>
      </p:grpSp>
      <p:grpSp>
        <p:nvGrpSpPr>
          <p:cNvPr id="51" name="Group 50"/>
          <p:cNvGrpSpPr/>
          <p:nvPr/>
        </p:nvGrpSpPr>
        <p:grpSpPr>
          <a:xfrm>
            <a:off x="6551802" y="2109711"/>
            <a:ext cx="3366170" cy="3800895"/>
            <a:chOff x="6551802" y="2109711"/>
            <a:chExt cx="3366170" cy="3800895"/>
          </a:xfrm>
        </p:grpSpPr>
        <p:grpSp>
          <p:nvGrpSpPr>
            <p:cNvPr id="13" name="Group 12"/>
            <p:cNvGrpSpPr/>
            <p:nvPr/>
          </p:nvGrpSpPr>
          <p:grpSpPr>
            <a:xfrm>
              <a:off x="6551802" y="2460480"/>
              <a:ext cx="2751813" cy="2379475"/>
              <a:chOff x="7826189" y="2456330"/>
              <a:chExt cx="2751813" cy="2379475"/>
            </a:xfrm>
          </p:grpSpPr>
          <p:sp>
            <p:nvSpPr>
              <p:cNvPr id="8" name="Decision 7"/>
              <p:cNvSpPr/>
              <p:nvPr/>
            </p:nvSpPr>
            <p:spPr>
              <a:xfrm>
                <a:off x="7826189" y="2456330"/>
                <a:ext cx="2084294" cy="1945340"/>
              </a:xfrm>
              <a:prstGeom prst="flowChartDecision">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8204371" y="3028047"/>
                <a:ext cx="1327929" cy="707886"/>
              </a:xfrm>
              <a:prstGeom prst="rect">
                <a:avLst/>
              </a:prstGeom>
              <a:noFill/>
            </p:spPr>
            <p:txBody>
              <a:bodyPr wrap="none" rtlCol="0">
                <a:spAutoFit/>
              </a:bodyPr>
              <a:lstStyle/>
              <a:p>
                <a:pPr algn="ctr"/>
                <a:r>
                  <a:rPr lang="en-US" sz="2000" b="1" dirty="0">
                    <a:ea typeface="Source Sans Pro" charset="0"/>
                    <a:cs typeface="Source Sans Pro" charset="0"/>
                  </a:rPr>
                  <a:t>Test</a:t>
                </a:r>
              </a:p>
              <a:p>
                <a:pPr algn="ctr"/>
                <a:r>
                  <a:rPr lang="en-US" sz="2000" b="1" dirty="0">
                    <a:ea typeface="Source Sans Pro" charset="0"/>
                    <a:cs typeface="Source Sans Pro" charset="0"/>
                  </a:rPr>
                  <a:t>Expression</a:t>
                </a:r>
              </a:p>
            </p:txBody>
          </p:sp>
          <p:sp>
            <p:nvSpPr>
              <p:cNvPr id="56" name="TextBox 55"/>
              <p:cNvSpPr txBox="1"/>
              <p:nvPr/>
            </p:nvSpPr>
            <p:spPr>
              <a:xfrm>
                <a:off x="8182915" y="4435695"/>
                <a:ext cx="657231" cy="400110"/>
              </a:xfrm>
              <a:prstGeom prst="rect">
                <a:avLst/>
              </a:prstGeom>
              <a:noFill/>
            </p:spPr>
            <p:txBody>
              <a:bodyPr wrap="none" rtlCol="0">
                <a:spAutoFit/>
              </a:bodyPr>
              <a:lstStyle/>
              <a:p>
                <a:pPr algn="ctr"/>
                <a:r>
                  <a:rPr lang="en-US" sz="2000" b="1" dirty="0">
                    <a:ea typeface="Source Sans Pro" charset="0"/>
                    <a:cs typeface="Source Sans Pro" charset="0"/>
                  </a:rPr>
                  <a:t>True</a:t>
                </a:r>
              </a:p>
            </p:txBody>
          </p:sp>
          <p:sp>
            <p:nvSpPr>
              <p:cNvPr id="57" name="TextBox 56"/>
              <p:cNvSpPr txBox="1"/>
              <p:nvPr/>
            </p:nvSpPr>
            <p:spPr>
              <a:xfrm>
                <a:off x="9861716" y="3028890"/>
                <a:ext cx="716286" cy="400110"/>
              </a:xfrm>
              <a:prstGeom prst="rect">
                <a:avLst/>
              </a:prstGeom>
              <a:noFill/>
            </p:spPr>
            <p:txBody>
              <a:bodyPr wrap="none" rtlCol="0">
                <a:spAutoFit/>
              </a:bodyPr>
              <a:lstStyle/>
              <a:p>
                <a:pPr algn="ctr"/>
                <a:r>
                  <a:rPr lang="en-US" sz="2000" b="1" dirty="0">
                    <a:ea typeface="Source Sans Pro" charset="0"/>
                    <a:cs typeface="Source Sans Pro" charset="0"/>
                  </a:rPr>
                  <a:t>False</a:t>
                </a:r>
              </a:p>
            </p:txBody>
          </p:sp>
        </p:grpSp>
        <p:grpSp>
          <p:nvGrpSpPr>
            <p:cNvPr id="24" name="Group 23"/>
            <p:cNvGrpSpPr/>
            <p:nvPr/>
          </p:nvGrpSpPr>
          <p:grpSpPr>
            <a:xfrm>
              <a:off x="6749689" y="4960307"/>
              <a:ext cx="1688519" cy="559649"/>
              <a:chOff x="6551802" y="4960307"/>
              <a:chExt cx="1688519" cy="559649"/>
            </a:xfrm>
          </p:grpSpPr>
          <p:sp>
            <p:nvSpPr>
              <p:cNvPr id="14" name="Rectangle 13"/>
              <p:cNvSpPr/>
              <p:nvPr/>
            </p:nvSpPr>
            <p:spPr>
              <a:xfrm>
                <a:off x="6551802" y="4960307"/>
                <a:ext cx="1688519" cy="559649"/>
              </a:xfrm>
              <a:prstGeom prst="rect">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796380" y="5044637"/>
                <a:ext cx="1199366" cy="400110"/>
              </a:xfrm>
              <a:prstGeom prst="rect">
                <a:avLst/>
              </a:prstGeom>
              <a:noFill/>
            </p:spPr>
            <p:txBody>
              <a:bodyPr wrap="none" rtlCol="0">
                <a:spAutoFit/>
              </a:bodyPr>
              <a:lstStyle/>
              <a:p>
                <a:pPr algn="ctr"/>
                <a:r>
                  <a:rPr lang="en-US" sz="2000" b="1" dirty="0">
                    <a:ea typeface="Source Sans Pro" charset="0"/>
                    <a:cs typeface="Source Sans Pro" charset="0"/>
                  </a:rPr>
                  <a:t>Body of if</a:t>
                </a:r>
              </a:p>
            </p:txBody>
          </p:sp>
        </p:grpSp>
        <p:grpSp>
          <p:nvGrpSpPr>
            <p:cNvPr id="33" name="Group 32"/>
            <p:cNvGrpSpPr/>
            <p:nvPr/>
          </p:nvGrpSpPr>
          <p:grpSpPr>
            <a:xfrm>
              <a:off x="8229453" y="4235368"/>
              <a:ext cx="1688519" cy="559649"/>
              <a:chOff x="8422546" y="4960307"/>
              <a:chExt cx="1688519" cy="559649"/>
            </a:xfrm>
          </p:grpSpPr>
          <p:sp>
            <p:nvSpPr>
              <p:cNvPr id="28" name="Rectangle 27"/>
              <p:cNvSpPr/>
              <p:nvPr/>
            </p:nvSpPr>
            <p:spPr>
              <a:xfrm>
                <a:off x="8422546" y="4960307"/>
                <a:ext cx="1688519" cy="559649"/>
              </a:xfrm>
              <a:prstGeom prst="rect">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523657" y="5044637"/>
                <a:ext cx="1486305" cy="400110"/>
              </a:xfrm>
              <a:prstGeom prst="rect">
                <a:avLst/>
              </a:prstGeom>
              <a:noFill/>
            </p:spPr>
            <p:txBody>
              <a:bodyPr wrap="none" rtlCol="0">
                <a:spAutoFit/>
              </a:bodyPr>
              <a:lstStyle/>
              <a:p>
                <a:pPr algn="ctr"/>
                <a:r>
                  <a:rPr lang="en-US" sz="2000" b="1" dirty="0">
                    <a:ea typeface="Source Sans Pro" charset="0"/>
                    <a:cs typeface="Source Sans Pro" charset="0"/>
                  </a:rPr>
                  <a:t>Body of else</a:t>
                </a:r>
              </a:p>
            </p:txBody>
          </p:sp>
        </p:grpSp>
        <p:cxnSp>
          <p:nvCxnSpPr>
            <p:cNvPr id="20" name="Straight Connector 19"/>
            <p:cNvCxnSpPr>
              <a:endCxn id="8" idx="0"/>
            </p:cNvCxnSpPr>
            <p:nvPr/>
          </p:nvCxnSpPr>
          <p:spPr>
            <a:xfrm>
              <a:off x="7593949" y="2109711"/>
              <a:ext cx="0" cy="350769"/>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8" idx="2"/>
              <a:endCxn id="14" idx="0"/>
            </p:cNvCxnSpPr>
            <p:nvPr/>
          </p:nvCxnSpPr>
          <p:spPr>
            <a:xfrm>
              <a:off x="7593949" y="4405820"/>
              <a:ext cx="0" cy="554487"/>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8" idx="3"/>
            </p:cNvCxnSpPr>
            <p:nvPr/>
          </p:nvCxnSpPr>
          <p:spPr>
            <a:xfrm>
              <a:off x="8636096" y="3433150"/>
              <a:ext cx="437616" cy="0"/>
            </a:xfrm>
            <a:prstGeom prst="line">
              <a:avLst/>
            </a:prstGeom>
            <a:ln w="12700">
              <a:solidFill>
                <a:srgbClr val="F1678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8" idx="0"/>
            </p:cNvCxnSpPr>
            <p:nvPr/>
          </p:nvCxnSpPr>
          <p:spPr>
            <a:xfrm>
              <a:off x="9073712" y="3433150"/>
              <a:ext cx="1" cy="802218"/>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073712" y="4806930"/>
              <a:ext cx="0" cy="908351"/>
            </a:xfrm>
            <a:prstGeom prst="line">
              <a:avLst/>
            </a:prstGeom>
            <a:ln w="12700">
              <a:solidFill>
                <a:srgbClr val="F167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93948" y="5519956"/>
              <a:ext cx="0" cy="390650"/>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7593948" y="5715281"/>
              <a:ext cx="1479764" cy="0"/>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82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stretch>
            <a:fillRect/>
          </a:stretch>
        </p:blipFill>
        <p:spPr>
          <a:xfrm>
            <a:off x="2366960" y="1306428"/>
            <a:ext cx="8882518" cy="5551571"/>
          </a:xfrm>
          <a:prstGeom prst="rect">
            <a:avLst/>
          </a:prstGeom>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3613" y="3100233"/>
            <a:ext cx="1049304" cy="1049304"/>
          </a:xfrm>
          <a:prstGeom prst="rect">
            <a:avLst/>
          </a:prstGeom>
        </p:spPr>
      </p:pic>
      <p:sp>
        <p:nvSpPr>
          <p:cNvPr id="4" name="Rectangle 3"/>
          <p:cNvSpPr/>
          <p:nvPr/>
        </p:nvSpPr>
        <p:spPr>
          <a:xfrm>
            <a:off x="3556932" y="2014315"/>
            <a:ext cx="2627748" cy="3121356"/>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8441" y="611199"/>
            <a:ext cx="7087328" cy="707886"/>
          </a:xfrm>
          <a:prstGeom prst="rect">
            <a:avLst/>
          </a:prstGeom>
          <a:noFill/>
        </p:spPr>
        <p:txBody>
          <a:bodyPr wrap="square" rtlCol="0">
            <a:spAutoFit/>
          </a:bodyPr>
          <a:lstStyle/>
          <a:p>
            <a:r>
              <a:rPr lang="en-US" sz="4000" b="1" dirty="0">
                <a:solidFill>
                  <a:srgbClr val="696969"/>
                </a:solidFill>
                <a:ea typeface="FreeSet" charset="0"/>
                <a:cs typeface="FreeSet" charset="0"/>
              </a:rPr>
              <a:t>Conditional Statements</a:t>
            </a:r>
          </a:p>
        </p:txBody>
      </p:sp>
      <p:sp>
        <p:nvSpPr>
          <p:cNvPr id="3" name="Rectangle 2"/>
          <p:cNvSpPr/>
          <p:nvPr/>
        </p:nvSpPr>
        <p:spPr>
          <a:xfrm>
            <a:off x="3602946" y="2109711"/>
            <a:ext cx="2457276" cy="2862322"/>
          </a:xfrm>
          <a:prstGeom prst="rect">
            <a:avLst/>
          </a:prstGeom>
        </p:spPr>
        <p:txBody>
          <a:bodyPr wrap="none">
            <a:spAutoFit/>
          </a:bodyPr>
          <a:lstStyle/>
          <a:p>
            <a:r>
              <a:rPr lang="en-US" sz="2000" b="1" dirty="0">
                <a:ea typeface="Source Sans Pro" charset="0"/>
                <a:cs typeface="Source Sans Pro" charset="0"/>
              </a:rPr>
              <a:t>Syntax:</a:t>
            </a:r>
          </a:p>
          <a:p>
            <a:r>
              <a:rPr lang="en-US" sz="2000" b="1" dirty="0">
                <a:ea typeface="Source Sans Pro" charset="0"/>
                <a:cs typeface="Source Sans Pro" charset="0"/>
              </a:rPr>
              <a:t>if (expression):</a:t>
            </a:r>
          </a:p>
          <a:p>
            <a:r>
              <a:rPr lang="en-US" sz="2000" b="1" dirty="0">
                <a:ea typeface="Source Sans Pro" charset="0"/>
                <a:cs typeface="Source Sans Pro" charset="0"/>
              </a:rPr>
              <a:t>	statement(s)</a:t>
            </a:r>
          </a:p>
          <a:p>
            <a:r>
              <a:rPr lang="en-US" sz="2000" b="1" dirty="0" err="1">
                <a:ea typeface="Source Sans Pro" charset="0"/>
                <a:cs typeface="Source Sans Pro" charset="0"/>
              </a:rPr>
              <a:t>elif</a:t>
            </a:r>
            <a:r>
              <a:rPr lang="en-US" sz="2000" b="1" dirty="0">
                <a:ea typeface="Source Sans Pro" charset="0"/>
                <a:cs typeface="Source Sans Pro" charset="0"/>
              </a:rPr>
              <a:t> (expression):</a:t>
            </a:r>
          </a:p>
          <a:p>
            <a:r>
              <a:rPr lang="en-US" sz="2000" b="1" dirty="0">
                <a:ea typeface="Source Sans Pro" charset="0"/>
                <a:cs typeface="Source Sans Pro" charset="0"/>
              </a:rPr>
              <a:t>	statement(s)</a:t>
            </a:r>
          </a:p>
          <a:p>
            <a:r>
              <a:rPr lang="en-US" sz="2000" b="1" dirty="0" err="1">
                <a:ea typeface="Source Sans Pro" charset="0"/>
                <a:cs typeface="Source Sans Pro" charset="0"/>
              </a:rPr>
              <a:t>elif</a:t>
            </a:r>
            <a:r>
              <a:rPr lang="en-US" sz="2000" b="1" dirty="0">
                <a:ea typeface="Source Sans Pro" charset="0"/>
                <a:cs typeface="Source Sans Pro" charset="0"/>
              </a:rPr>
              <a:t> (expression):</a:t>
            </a:r>
          </a:p>
          <a:p>
            <a:r>
              <a:rPr lang="en-US" sz="2000" b="1" dirty="0">
                <a:ea typeface="Source Sans Pro" charset="0"/>
                <a:cs typeface="Source Sans Pro" charset="0"/>
              </a:rPr>
              <a:t>	statement(s)</a:t>
            </a:r>
          </a:p>
          <a:p>
            <a:r>
              <a:rPr lang="en-US" sz="2000" b="1" dirty="0">
                <a:ea typeface="Source Sans Pro" charset="0"/>
                <a:cs typeface="Source Sans Pro" charset="0"/>
              </a:rPr>
              <a:t>else:</a:t>
            </a:r>
          </a:p>
          <a:p>
            <a:r>
              <a:rPr lang="en-US" sz="2000" b="1" dirty="0">
                <a:ea typeface="Source Sans Pro" charset="0"/>
                <a:cs typeface="Source Sans Pro" charset="0"/>
              </a:rPr>
              <a:t>	statement(s)</a:t>
            </a:r>
          </a:p>
        </p:txBody>
      </p:sp>
      <p:grpSp>
        <p:nvGrpSpPr>
          <p:cNvPr id="79" name="Group 78"/>
          <p:cNvGrpSpPr/>
          <p:nvPr/>
        </p:nvGrpSpPr>
        <p:grpSpPr>
          <a:xfrm>
            <a:off x="6306670" y="1988883"/>
            <a:ext cx="3778328" cy="3919820"/>
            <a:chOff x="6354796" y="1988883"/>
            <a:chExt cx="3778328" cy="3919820"/>
          </a:xfrm>
        </p:grpSpPr>
        <p:cxnSp>
          <p:nvCxnSpPr>
            <p:cNvPr id="50" name="Straight Connector 49"/>
            <p:cNvCxnSpPr/>
            <p:nvPr/>
          </p:nvCxnSpPr>
          <p:spPr>
            <a:xfrm flipH="1">
              <a:off x="7047408" y="5495782"/>
              <a:ext cx="2417127" cy="0"/>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7755254" y="2637384"/>
              <a:ext cx="2377870" cy="2858398"/>
              <a:chOff x="7555963" y="2637384"/>
              <a:chExt cx="2377870" cy="2858398"/>
            </a:xfrm>
          </p:grpSpPr>
          <p:sp>
            <p:nvSpPr>
              <p:cNvPr id="59" name="TextBox 58"/>
              <p:cNvSpPr txBox="1"/>
              <p:nvPr/>
            </p:nvSpPr>
            <p:spPr>
              <a:xfrm>
                <a:off x="7629671" y="2637384"/>
                <a:ext cx="608628" cy="338554"/>
              </a:xfrm>
              <a:prstGeom prst="rect">
                <a:avLst/>
              </a:prstGeom>
              <a:noFill/>
            </p:spPr>
            <p:txBody>
              <a:bodyPr wrap="none" rtlCol="0">
                <a:spAutoFit/>
              </a:bodyPr>
              <a:lstStyle/>
              <a:p>
                <a:pPr algn="ctr"/>
                <a:r>
                  <a:rPr lang="en-US" sz="1600" b="1" dirty="0">
                    <a:ea typeface="Source Sans Pro" charset="0"/>
                    <a:cs typeface="Source Sans Pro" charset="0"/>
                  </a:rPr>
                  <a:t>False</a:t>
                </a:r>
                <a:endParaRPr lang="en-US" b="1" dirty="0">
                  <a:ea typeface="Source Sans Pro" charset="0"/>
                  <a:cs typeface="Source Sans Pro" charset="0"/>
                </a:endParaRPr>
              </a:p>
            </p:txBody>
          </p:sp>
          <p:cxnSp>
            <p:nvCxnSpPr>
              <p:cNvPr id="55" name="Straight Connector 54"/>
              <p:cNvCxnSpPr>
                <a:stCxn id="41" idx="3"/>
              </p:cNvCxnSpPr>
              <p:nvPr/>
            </p:nvCxnSpPr>
            <p:spPr>
              <a:xfrm>
                <a:off x="7555963" y="2987323"/>
                <a:ext cx="684769" cy="0"/>
              </a:xfrm>
              <a:prstGeom prst="line">
                <a:avLst/>
              </a:prstGeom>
              <a:ln w="12700">
                <a:solidFill>
                  <a:srgbClr val="F16785"/>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792644" y="3577464"/>
                <a:ext cx="608628" cy="338554"/>
              </a:xfrm>
              <a:prstGeom prst="rect">
                <a:avLst/>
              </a:prstGeom>
              <a:noFill/>
            </p:spPr>
            <p:txBody>
              <a:bodyPr wrap="none" rtlCol="0">
                <a:spAutoFit/>
              </a:bodyPr>
              <a:lstStyle/>
              <a:p>
                <a:pPr algn="ctr"/>
                <a:r>
                  <a:rPr lang="en-US" sz="1600" b="1" dirty="0">
                    <a:ea typeface="Source Sans Pro" charset="0"/>
                    <a:cs typeface="Source Sans Pro" charset="0"/>
                  </a:rPr>
                  <a:t>False</a:t>
                </a:r>
                <a:endParaRPr lang="en-US" b="1" dirty="0">
                  <a:ea typeface="Source Sans Pro" charset="0"/>
                  <a:cs typeface="Source Sans Pro" charset="0"/>
                </a:endParaRPr>
              </a:p>
            </p:txBody>
          </p:sp>
          <p:grpSp>
            <p:nvGrpSpPr>
              <p:cNvPr id="13" name="Group 12"/>
              <p:cNvGrpSpPr/>
              <p:nvPr/>
            </p:nvGrpSpPr>
            <p:grpSpPr>
              <a:xfrm>
                <a:off x="7622169" y="3293291"/>
                <a:ext cx="1237127" cy="1154652"/>
                <a:chOff x="8024077" y="2641025"/>
                <a:chExt cx="1688518" cy="1575950"/>
              </a:xfrm>
            </p:grpSpPr>
            <p:sp>
              <p:nvSpPr>
                <p:cNvPr id="8" name="Decision 7"/>
                <p:cNvSpPr/>
                <p:nvPr/>
              </p:nvSpPr>
              <p:spPr>
                <a:xfrm>
                  <a:off x="8024077" y="2641025"/>
                  <a:ext cx="1688518" cy="1575950"/>
                </a:xfrm>
                <a:prstGeom prst="flowChartDecision">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p:cNvSpPr txBox="1"/>
                <p:nvPr/>
              </p:nvSpPr>
              <p:spPr>
                <a:xfrm>
                  <a:off x="8147879" y="2938015"/>
                  <a:ext cx="1486629" cy="882158"/>
                </a:xfrm>
                <a:prstGeom prst="rect">
                  <a:avLst/>
                </a:prstGeom>
                <a:noFill/>
              </p:spPr>
              <p:txBody>
                <a:bodyPr wrap="none" rtlCol="0">
                  <a:spAutoFit/>
                </a:bodyPr>
                <a:lstStyle/>
                <a:p>
                  <a:pPr algn="ctr"/>
                  <a:r>
                    <a:rPr lang="en-US" b="1" dirty="0" err="1">
                      <a:ea typeface="Source Sans Pro" charset="0"/>
                      <a:cs typeface="Source Sans Pro" charset="0"/>
                    </a:rPr>
                    <a:t>elif</a:t>
                  </a:r>
                  <a:endParaRPr lang="en-US" b="1" dirty="0">
                    <a:ea typeface="Source Sans Pro" charset="0"/>
                    <a:cs typeface="Source Sans Pro" charset="0"/>
                  </a:endParaRPr>
                </a:p>
                <a:p>
                  <a:pPr algn="ctr"/>
                  <a:r>
                    <a:rPr lang="en-US" b="1" dirty="0">
                      <a:ea typeface="Source Sans Pro" charset="0"/>
                      <a:cs typeface="Source Sans Pro" charset="0"/>
                    </a:rPr>
                    <a:t>condition</a:t>
                  </a:r>
                </a:p>
              </p:txBody>
            </p:sp>
          </p:grpSp>
          <p:grpSp>
            <p:nvGrpSpPr>
              <p:cNvPr id="24" name="Group 23"/>
              <p:cNvGrpSpPr/>
              <p:nvPr/>
            </p:nvGrpSpPr>
            <p:grpSpPr>
              <a:xfrm>
                <a:off x="7603383" y="4866414"/>
                <a:ext cx="1274709" cy="413188"/>
                <a:chOff x="6526162" y="4960307"/>
                <a:chExt cx="1739812" cy="563949"/>
              </a:xfrm>
            </p:grpSpPr>
            <p:sp>
              <p:nvSpPr>
                <p:cNvPr id="14" name="Rectangle 13"/>
                <p:cNvSpPr/>
                <p:nvPr/>
              </p:nvSpPr>
              <p:spPr>
                <a:xfrm>
                  <a:off x="6551802" y="4960307"/>
                  <a:ext cx="1688519" cy="559649"/>
                </a:xfrm>
                <a:prstGeom prst="rect">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TextBox 25"/>
                <p:cNvSpPr txBox="1"/>
                <p:nvPr/>
              </p:nvSpPr>
              <p:spPr>
                <a:xfrm>
                  <a:off x="6526162" y="5020165"/>
                  <a:ext cx="1739812" cy="504091"/>
                </a:xfrm>
                <a:prstGeom prst="rect">
                  <a:avLst/>
                </a:prstGeom>
                <a:noFill/>
              </p:spPr>
              <p:txBody>
                <a:bodyPr wrap="none" rtlCol="0">
                  <a:spAutoFit/>
                </a:bodyPr>
                <a:lstStyle/>
                <a:p>
                  <a:pPr algn="ctr"/>
                  <a:r>
                    <a:rPr lang="en-US" b="1" dirty="0">
                      <a:ea typeface="Source Sans Pro" charset="0"/>
                      <a:cs typeface="Source Sans Pro" charset="0"/>
                    </a:rPr>
                    <a:t>Body of </a:t>
                  </a:r>
                  <a:r>
                    <a:rPr lang="en-US" b="1" dirty="0" err="1">
                      <a:ea typeface="Source Sans Pro" charset="0"/>
                      <a:cs typeface="Source Sans Pro" charset="0"/>
                    </a:rPr>
                    <a:t>elif</a:t>
                  </a:r>
                  <a:endParaRPr lang="en-US" b="1" dirty="0">
                    <a:ea typeface="Source Sans Pro" charset="0"/>
                    <a:cs typeface="Source Sans Pro" charset="0"/>
                  </a:endParaRPr>
                </a:p>
              </p:txBody>
            </p:sp>
          </p:grpSp>
          <p:grpSp>
            <p:nvGrpSpPr>
              <p:cNvPr id="33" name="Group 32"/>
              <p:cNvGrpSpPr/>
              <p:nvPr/>
            </p:nvGrpSpPr>
            <p:grpSpPr>
              <a:xfrm>
                <a:off x="8582180" y="4249017"/>
                <a:ext cx="1351653" cy="410038"/>
                <a:chOff x="8344393" y="4960307"/>
                <a:chExt cx="1844831" cy="559649"/>
              </a:xfrm>
            </p:grpSpPr>
            <p:sp>
              <p:nvSpPr>
                <p:cNvPr id="28" name="Rectangle 27"/>
                <p:cNvSpPr/>
                <p:nvPr/>
              </p:nvSpPr>
              <p:spPr>
                <a:xfrm>
                  <a:off x="8422546" y="4960307"/>
                  <a:ext cx="1688519" cy="559649"/>
                </a:xfrm>
                <a:prstGeom prst="rect">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 name="TextBox 29"/>
                <p:cNvSpPr txBox="1"/>
                <p:nvPr/>
              </p:nvSpPr>
              <p:spPr>
                <a:xfrm>
                  <a:off x="8344393" y="5014685"/>
                  <a:ext cx="1844831" cy="504091"/>
                </a:xfrm>
                <a:prstGeom prst="rect">
                  <a:avLst/>
                </a:prstGeom>
                <a:noFill/>
              </p:spPr>
              <p:txBody>
                <a:bodyPr wrap="none" rtlCol="0">
                  <a:spAutoFit/>
                </a:bodyPr>
                <a:lstStyle/>
                <a:p>
                  <a:pPr algn="ctr"/>
                  <a:r>
                    <a:rPr lang="en-US" b="1" dirty="0">
                      <a:ea typeface="Source Sans Pro" charset="0"/>
                      <a:cs typeface="Source Sans Pro" charset="0"/>
                    </a:rPr>
                    <a:t>Body of else</a:t>
                  </a:r>
                </a:p>
              </p:txBody>
            </p:sp>
          </p:grpSp>
          <p:cxnSp>
            <p:nvCxnSpPr>
              <p:cNvPr id="20" name="Straight Connector 19"/>
              <p:cNvCxnSpPr/>
              <p:nvPr/>
            </p:nvCxnSpPr>
            <p:spPr>
              <a:xfrm>
                <a:off x="8240732" y="2987323"/>
                <a:ext cx="1" cy="305968"/>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8" idx="2"/>
                <a:endCxn id="14" idx="0"/>
              </p:cNvCxnSpPr>
              <p:nvPr/>
            </p:nvCxnSpPr>
            <p:spPr>
              <a:xfrm flipH="1">
                <a:off x="8240732" y="4447943"/>
                <a:ext cx="1" cy="418475"/>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8" idx="3"/>
              </p:cNvCxnSpPr>
              <p:nvPr/>
            </p:nvCxnSpPr>
            <p:spPr>
              <a:xfrm flipV="1">
                <a:off x="8859296" y="3870616"/>
                <a:ext cx="398710" cy="1"/>
              </a:xfrm>
              <a:prstGeom prst="line">
                <a:avLst/>
              </a:prstGeom>
              <a:ln w="12700">
                <a:solidFill>
                  <a:srgbClr val="F1678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8" idx="0"/>
              </p:cNvCxnSpPr>
              <p:nvPr/>
            </p:nvCxnSpPr>
            <p:spPr>
              <a:xfrm>
                <a:off x="9258006" y="3870616"/>
                <a:ext cx="0" cy="378401"/>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8" idx="2"/>
              </p:cNvCxnSpPr>
              <p:nvPr/>
            </p:nvCxnSpPr>
            <p:spPr>
              <a:xfrm>
                <a:off x="9258006" y="4659055"/>
                <a:ext cx="7238" cy="836727"/>
              </a:xfrm>
              <a:prstGeom prst="line">
                <a:avLst/>
              </a:prstGeom>
              <a:ln w="12700">
                <a:solidFill>
                  <a:srgbClr val="F167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4" idx="2"/>
              </p:cNvCxnSpPr>
              <p:nvPr/>
            </p:nvCxnSpPr>
            <p:spPr>
              <a:xfrm>
                <a:off x="8240732" y="5276456"/>
                <a:ext cx="0" cy="219326"/>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723239" y="4521511"/>
                <a:ext cx="562077" cy="338554"/>
              </a:xfrm>
              <a:prstGeom prst="rect">
                <a:avLst/>
              </a:prstGeom>
              <a:noFill/>
            </p:spPr>
            <p:txBody>
              <a:bodyPr wrap="none" rtlCol="0">
                <a:spAutoFit/>
              </a:bodyPr>
              <a:lstStyle/>
              <a:p>
                <a:pPr algn="ctr"/>
                <a:r>
                  <a:rPr lang="en-US" sz="1600" b="1" dirty="0">
                    <a:ea typeface="Source Sans Pro" charset="0"/>
                    <a:cs typeface="Source Sans Pro" charset="0"/>
                  </a:rPr>
                  <a:t>True</a:t>
                </a:r>
                <a:endParaRPr lang="en-US" b="1" dirty="0">
                  <a:ea typeface="Source Sans Pro" charset="0"/>
                  <a:cs typeface="Source Sans Pro" charset="0"/>
                </a:endParaRPr>
              </a:p>
            </p:txBody>
          </p:sp>
        </p:grpSp>
        <p:grpSp>
          <p:nvGrpSpPr>
            <p:cNvPr id="40" name="Group 39"/>
            <p:cNvGrpSpPr/>
            <p:nvPr/>
          </p:nvGrpSpPr>
          <p:grpSpPr>
            <a:xfrm>
              <a:off x="6354796" y="2333776"/>
              <a:ext cx="1400458" cy="1307094"/>
              <a:chOff x="8024077" y="2641025"/>
              <a:chExt cx="1688518" cy="1575950"/>
            </a:xfrm>
          </p:grpSpPr>
          <p:sp>
            <p:nvSpPr>
              <p:cNvPr id="41" name="Decision 40"/>
              <p:cNvSpPr/>
              <p:nvPr/>
            </p:nvSpPr>
            <p:spPr>
              <a:xfrm>
                <a:off x="8024077" y="2641025"/>
                <a:ext cx="1688518" cy="1575950"/>
              </a:xfrm>
              <a:prstGeom prst="flowChartDecision">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2" name="TextBox 41"/>
              <p:cNvSpPr txBox="1"/>
              <p:nvPr/>
            </p:nvSpPr>
            <p:spPr>
              <a:xfrm>
                <a:off x="8234572" y="2966303"/>
                <a:ext cx="1313248" cy="779275"/>
              </a:xfrm>
              <a:prstGeom prst="rect">
                <a:avLst/>
              </a:prstGeom>
              <a:noFill/>
            </p:spPr>
            <p:txBody>
              <a:bodyPr wrap="none" rtlCol="0">
                <a:spAutoFit/>
              </a:bodyPr>
              <a:lstStyle/>
              <a:p>
                <a:pPr algn="ctr"/>
                <a:r>
                  <a:rPr lang="en-US" b="1" dirty="0">
                    <a:ea typeface="Source Sans Pro" charset="0"/>
                    <a:cs typeface="Source Sans Pro" charset="0"/>
                  </a:rPr>
                  <a:t>if</a:t>
                </a:r>
              </a:p>
              <a:p>
                <a:pPr algn="ctr"/>
                <a:r>
                  <a:rPr lang="en-US" b="1" dirty="0">
                    <a:ea typeface="Source Sans Pro" charset="0"/>
                    <a:cs typeface="Source Sans Pro" charset="0"/>
                  </a:rPr>
                  <a:t>condition</a:t>
                </a:r>
              </a:p>
            </p:txBody>
          </p:sp>
        </p:grpSp>
        <p:cxnSp>
          <p:nvCxnSpPr>
            <p:cNvPr id="43" name="Straight Connector 42"/>
            <p:cNvCxnSpPr>
              <a:endCxn id="41" idx="0"/>
            </p:cNvCxnSpPr>
            <p:nvPr/>
          </p:nvCxnSpPr>
          <p:spPr>
            <a:xfrm>
              <a:off x="7055025" y="1988883"/>
              <a:ext cx="0" cy="344893"/>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55466" y="4200650"/>
              <a:ext cx="1400460" cy="464172"/>
              <a:chOff x="6551802" y="4960307"/>
              <a:chExt cx="1688519" cy="559649"/>
            </a:xfrm>
          </p:grpSpPr>
          <p:sp>
            <p:nvSpPr>
              <p:cNvPr id="47" name="Rectangle 46"/>
              <p:cNvSpPr/>
              <p:nvPr/>
            </p:nvSpPr>
            <p:spPr>
              <a:xfrm>
                <a:off x="6551802" y="4960307"/>
                <a:ext cx="1688519" cy="559649"/>
              </a:xfrm>
              <a:prstGeom prst="rect">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TextBox 47"/>
              <p:cNvSpPr txBox="1"/>
              <p:nvPr/>
            </p:nvSpPr>
            <p:spPr>
              <a:xfrm>
                <a:off x="6684628" y="5023836"/>
                <a:ext cx="1422871" cy="445301"/>
              </a:xfrm>
              <a:prstGeom prst="rect">
                <a:avLst/>
              </a:prstGeom>
              <a:noFill/>
            </p:spPr>
            <p:txBody>
              <a:bodyPr wrap="none" rtlCol="0">
                <a:spAutoFit/>
              </a:bodyPr>
              <a:lstStyle/>
              <a:p>
                <a:pPr algn="ctr"/>
                <a:r>
                  <a:rPr lang="en-US" dirty="0">
                    <a:latin typeface="Trebuchet MS" panose="020B0603020202020204" pitchFamily="34" charset="0"/>
                    <a:ea typeface="Source Sans Pro" charset="0"/>
                    <a:cs typeface="Source Sans Pro" charset="0"/>
                  </a:rPr>
                  <a:t>Body of </a:t>
                </a:r>
                <a:r>
                  <a:rPr lang="en-US" b="1" dirty="0">
                    <a:latin typeface="Trebuchet MS" panose="020B0603020202020204" pitchFamily="34" charset="0"/>
                    <a:ea typeface="Source Sans Pro" charset="0"/>
                    <a:cs typeface="Source Sans Pro" charset="0"/>
                  </a:rPr>
                  <a:t>if</a:t>
                </a:r>
              </a:p>
            </p:txBody>
          </p:sp>
        </p:grpSp>
        <p:cxnSp>
          <p:nvCxnSpPr>
            <p:cNvPr id="49" name="Straight Connector 48"/>
            <p:cNvCxnSpPr>
              <a:stCxn id="41" idx="2"/>
              <a:endCxn id="47" idx="0"/>
            </p:cNvCxnSpPr>
            <p:nvPr/>
          </p:nvCxnSpPr>
          <p:spPr>
            <a:xfrm>
              <a:off x="7055025" y="3640870"/>
              <a:ext cx="671" cy="559780"/>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7047408" y="4675399"/>
              <a:ext cx="0" cy="1071379"/>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970515" y="5754917"/>
              <a:ext cx="153786" cy="153786"/>
            </a:xfrm>
            <a:prstGeom prst="ellipse">
              <a:avLst/>
            </a:prstGeom>
            <a:solidFill>
              <a:srgbClr val="F16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6522816" y="3742719"/>
              <a:ext cx="562077" cy="338554"/>
            </a:xfrm>
            <a:prstGeom prst="rect">
              <a:avLst/>
            </a:prstGeom>
            <a:noFill/>
          </p:spPr>
          <p:txBody>
            <a:bodyPr wrap="none" rtlCol="0">
              <a:spAutoFit/>
            </a:bodyPr>
            <a:lstStyle/>
            <a:p>
              <a:pPr algn="ctr"/>
              <a:r>
                <a:rPr lang="en-US" sz="1600" b="1" dirty="0">
                  <a:ea typeface="Source Sans Pro" charset="0"/>
                  <a:cs typeface="Source Sans Pro" charset="0"/>
                </a:rPr>
                <a:t>True</a:t>
              </a:r>
              <a:endParaRPr lang="en-US" b="1" dirty="0">
                <a:ea typeface="Source Sans Pro" charset="0"/>
                <a:cs typeface="Source Sans Pro" charset="0"/>
              </a:endParaRPr>
            </a:p>
          </p:txBody>
        </p:sp>
      </p:grpSp>
    </p:spTree>
    <p:extLst>
      <p:ext uri="{BB962C8B-B14F-4D97-AF65-F5344CB8AC3E}">
        <p14:creationId xmlns:p14="http://schemas.microsoft.com/office/powerpoint/2010/main" val="1129974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Python Stats</a:t>
            </a:r>
          </a:p>
        </p:txBody>
      </p:sp>
      <p:grpSp>
        <p:nvGrpSpPr>
          <p:cNvPr id="7" name="Group 6"/>
          <p:cNvGrpSpPr/>
          <p:nvPr/>
        </p:nvGrpSpPr>
        <p:grpSpPr>
          <a:xfrm>
            <a:off x="2751646" y="3118703"/>
            <a:ext cx="2477360" cy="2708874"/>
            <a:chOff x="1782403" y="2709527"/>
            <a:chExt cx="2477360" cy="2708874"/>
          </a:xfrm>
        </p:grpSpPr>
        <p:sp>
          <p:nvSpPr>
            <p:cNvPr id="83" name="TextBox 82"/>
            <p:cNvSpPr txBox="1"/>
            <p:nvPr/>
          </p:nvSpPr>
          <p:spPr>
            <a:xfrm>
              <a:off x="1782403" y="3430236"/>
              <a:ext cx="530842"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34%</a:t>
              </a:r>
            </a:p>
          </p:txBody>
        </p:sp>
        <p:sp>
          <p:nvSpPr>
            <p:cNvPr id="84" name="TextBox 83"/>
            <p:cNvSpPr txBox="1"/>
            <p:nvPr/>
          </p:nvSpPr>
          <p:spPr>
            <a:xfrm>
              <a:off x="3036116" y="2709527"/>
              <a:ext cx="530842"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42%</a:t>
              </a:r>
            </a:p>
          </p:txBody>
        </p:sp>
        <p:sp>
          <p:nvSpPr>
            <p:cNvPr id="85" name="TextBox 84"/>
            <p:cNvSpPr txBox="1"/>
            <p:nvPr/>
          </p:nvSpPr>
          <p:spPr>
            <a:xfrm>
              <a:off x="2372261" y="5044452"/>
              <a:ext cx="645238" cy="373949"/>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8.5%</a:t>
              </a:r>
            </a:p>
          </p:txBody>
        </p:sp>
        <p:sp>
          <p:nvSpPr>
            <p:cNvPr id="86" name="TextBox 85"/>
            <p:cNvSpPr txBox="1"/>
            <p:nvPr/>
          </p:nvSpPr>
          <p:spPr>
            <a:xfrm>
              <a:off x="3614525" y="4476225"/>
              <a:ext cx="645238"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16%</a:t>
              </a:r>
            </a:p>
          </p:txBody>
        </p:sp>
      </p:grpSp>
      <p:grpSp>
        <p:nvGrpSpPr>
          <p:cNvPr id="10" name="Group 9"/>
          <p:cNvGrpSpPr/>
          <p:nvPr/>
        </p:nvGrpSpPr>
        <p:grpSpPr>
          <a:xfrm>
            <a:off x="5590766" y="3222691"/>
            <a:ext cx="2511972" cy="2394604"/>
            <a:chOff x="4617192" y="2848446"/>
            <a:chExt cx="2511972" cy="2394604"/>
          </a:xfrm>
        </p:grpSpPr>
        <p:sp>
          <p:nvSpPr>
            <p:cNvPr id="87" name="TextBox 86"/>
            <p:cNvSpPr txBox="1"/>
            <p:nvPr/>
          </p:nvSpPr>
          <p:spPr>
            <a:xfrm>
              <a:off x="4617192" y="2848446"/>
              <a:ext cx="645238"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41%</a:t>
              </a:r>
            </a:p>
          </p:txBody>
        </p:sp>
        <p:sp>
          <p:nvSpPr>
            <p:cNvPr id="88" name="TextBox 87"/>
            <p:cNvSpPr txBox="1"/>
            <p:nvPr/>
          </p:nvSpPr>
          <p:spPr>
            <a:xfrm>
              <a:off x="5259023" y="4857346"/>
              <a:ext cx="645238"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12%</a:t>
              </a:r>
            </a:p>
          </p:txBody>
        </p:sp>
        <p:sp>
          <p:nvSpPr>
            <p:cNvPr id="89" name="TextBox 88"/>
            <p:cNvSpPr txBox="1"/>
            <p:nvPr/>
          </p:nvSpPr>
          <p:spPr>
            <a:xfrm>
              <a:off x="5863522" y="3247109"/>
              <a:ext cx="645238"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36%</a:t>
              </a:r>
            </a:p>
          </p:txBody>
        </p:sp>
        <p:sp>
          <p:nvSpPr>
            <p:cNvPr id="90" name="TextBox 89"/>
            <p:cNvSpPr txBox="1"/>
            <p:nvPr/>
          </p:nvSpPr>
          <p:spPr>
            <a:xfrm>
              <a:off x="6483926" y="4869101"/>
              <a:ext cx="645238" cy="373949"/>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11%</a:t>
              </a:r>
            </a:p>
          </p:txBody>
        </p:sp>
      </p:grpSp>
      <p:cxnSp>
        <p:nvCxnSpPr>
          <p:cNvPr id="45" name="Straight Connector 44"/>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2800" y="1431615"/>
            <a:ext cx="11028680" cy="528350"/>
          </a:xfrm>
          <a:prstGeom prst="rect">
            <a:avLst/>
          </a:prstGeom>
          <a:noFill/>
        </p:spPr>
        <p:txBody>
          <a:bodyPr wrap="square" rtlCol="0">
            <a:spAutoFit/>
          </a:bodyPr>
          <a:lstStyle/>
          <a:p>
            <a:pPr algn="ctr">
              <a:lnSpc>
                <a:spcPts val="3400"/>
              </a:lnSpc>
            </a:pPr>
            <a:r>
              <a:rPr lang="en-IN" sz="2400" b="1" dirty="0">
                <a:solidFill>
                  <a:schemeClr val="accent6"/>
                </a:solidFill>
                <a:ea typeface="Source Sans Pro Semibold" charset="0"/>
                <a:cs typeface="Source Sans Pro Semibold" charset="0"/>
              </a:rPr>
              <a:t>Python, R, and Other Platforms for Analytics, Data Science, Machine Learning </a:t>
            </a:r>
          </a:p>
        </p:txBody>
      </p:sp>
      <p:pic>
        <p:nvPicPr>
          <p:cNvPr id="1028" name="Picture 4" descr="Top Analytics Data Science Machine Learning Software 2019, 3 y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650" y="2014315"/>
            <a:ext cx="7124700" cy="4423052"/>
          </a:xfrm>
          <a:prstGeom prst="rect">
            <a:avLst/>
          </a:prstGeom>
        </p:spPr>
        <p:style>
          <a:lnRef idx="2">
            <a:schemeClr val="accent1"/>
          </a:lnRef>
          <a:fillRef idx="1">
            <a:schemeClr val="lt1"/>
          </a:fillRef>
          <a:effectRef idx="0">
            <a:schemeClr val="accent1"/>
          </a:effectRef>
          <a:fontRef idx="minor">
            <a:schemeClr val="dk1"/>
          </a:fontRef>
        </p:style>
      </p:pic>
      <p:sp>
        <p:nvSpPr>
          <p:cNvPr id="3" name="Rectangle 2"/>
          <p:cNvSpPr/>
          <p:nvPr/>
        </p:nvSpPr>
        <p:spPr>
          <a:xfrm>
            <a:off x="76200" y="6560979"/>
            <a:ext cx="6096000" cy="246221"/>
          </a:xfrm>
          <a:prstGeom prst="rect">
            <a:avLst/>
          </a:prstGeom>
        </p:spPr>
        <p:txBody>
          <a:bodyPr>
            <a:spAutoFit/>
          </a:bodyPr>
          <a:lstStyle/>
          <a:p>
            <a:r>
              <a:rPr lang="en-IN" sz="1000" dirty="0"/>
              <a:t>Source: </a:t>
            </a:r>
            <a:r>
              <a:rPr lang="en-IN" sz="1000" dirty="0">
                <a:hlinkClick r:id="rId4"/>
              </a:rPr>
              <a:t>https://www.kdnuggets.com/2019/05/poll-top-data-science-machine-learning-platforms.html</a:t>
            </a:r>
            <a:endParaRPr lang="en-IN" sz="1000" dirty="0"/>
          </a:p>
        </p:txBody>
      </p:sp>
    </p:spTree>
    <p:extLst>
      <p:ext uri="{BB962C8B-B14F-4D97-AF65-F5344CB8AC3E}">
        <p14:creationId xmlns:p14="http://schemas.microsoft.com/office/powerpoint/2010/main" val="2034881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3613" y="3100233"/>
            <a:ext cx="1049304" cy="1049304"/>
          </a:xfrm>
          <a:prstGeom prst="rect">
            <a:avLst/>
          </a:prstGeom>
        </p:spPr>
      </p:pic>
      <p:cxnSp>
        <p:nvCxnSpPr>
          <p:cNvPr id="16" name="Straight Connector 15"/>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8441" y="611199"/>
            <a:ext cx="6835542" cy="707886"/>
          </a:xfrm>
          <a:prstGeom prst="rect">
            <a:avLst/>
          </a:prstGeom>
          <a:noFill/>
        </p:spPr>
        <p:txBody>
          <a:bodyPr wrap="square" rtlCol="0">
            <a:spAutoFit/>
          </a:bodyPr>
          <a:lstStyle/>
          <a:p>
            <a:r>
              <a:rPr lang="en-US" sz="4000" b="1" dirty="0">
                <a:solidFill>
                  <a:srgbClr val="696969"/>
                </a:solidFill>
                <a:ea typeface="FreeSet" charset="0"/>
                <a:cs typeface="FreeSet" charset="0"/>
              </a:rPr>
              <a:t>Conditional Statements</a:t>
            </a:r>
          </a:p>
        </p:txBody>
      </p:sp>
      <p:pic>
        <p:nvPicPr>
          <p:cNvPr id="9" name="Picture 8"/>
          <p:cNvPicPr>
            <a:picLocks noChangeAspect="1"/>
          </p:cNvPicPr>
          <p:nvPr/>
        </p:nvPicPr>
        <p:blipFill>
          <a:blip r:embed="rId4"/>
          <a:stretch>
            <a:fillRect/>
          </a:stretch>
        </p:blipFill>
        <p:spPr>
          <a:xfrm>
            <a:off x="3077004" y="1598194"/>
            <a:ext cx="6198898" cy="4615038"/>
          </a:xfrm>
          <a:prstGeom prst="rect">
            <a:avLst/>
          </a:prstGeom>
        </p:spPr>
      </p:pic>
      <p:pic>
        <p:nvPicPr>
          <p:cNvPr id="38" name="Picture 37"/>
          <p:cNvPicPr>
            <a:picLocks noChangeAspect="1"/>
          </p:cNvPicPr>
          <p:nvPr/>
        </p:nvPicPr>
        <p:blipFill>
          <a:blip r:embed="rId5"/>
          <a:stretch>
            <a:fillRect/>
          </a:stretch>
        </p:blipFill>
        <p:spPr>
          <a:xfrm>
            <a:off x="1963374" y="1106012"/>
            <a:ext cx="9445262" cy="5903286"/>
          </a:xfrm>
          <a:prstGeom prst="rect">
            <a:avLst/>
          </a:prstGeom>
        </p:spPr>
      </p:pic>
    </p:spTree>
    <p:extLst>
      <p:ext uri="{BB962C8B-B14F-4D97-AF65-F5344CB8AC3E}">
        <p14:creationId xmlns:p14="http://schemas.microsoft.com/office/powerpoint/2010/main" val="2181647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829"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596106" y="1538359"/>
            <a:ext cx="10996595" cy="1813508"/>
            <a:chOff x="596106" y="2834901"/>
            <a:chExt cx="10996595" cy="181350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6663"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06"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7829" y="2834901"/>
              <a:ext cx="1804872" cy="1813508"/>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2387"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8200"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Python</a:t>
            </a:r>
          </a:p>
        </p:txBody>
      </p:sp>
      <p:grpSp>
        <p:nvGrpSpPr>
          <p:cNvPr id="45" name="Group 44"/>
          <p:cNvGrpSpPr/>
          <p:nvPr/>
        </p:nvGrpSpPr>
        <p:grpSpPr>
          <a:xfrm>
            <a:off x="332710" y="3778422"/>
            <a:ext cx="11517999" cy="414161"/>
            <a:chOff x="407771" y="4817968"/>
            <a:chExt cx="11517999" cy="414161"/>
          </a:xfrm>
        </p:grpSpPr>
        <p:sp>
          <p:nvSpPr>
            <p:cNvPr id="39" name="TextBox 38"/>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Variables</a:t>
              </a:r>
            </a:p>
          </p:txBody>
        </p:sp>
        <p:sp>
          <p:nvSpPr>
            <p:cNvPr id="40" name="TextBox 39"/>
            <p:cNvSpPr txBox="1"/>
            <p:nvPr/>
          </p:nvSpPr>
          <p:spPr>
            <a:xfrm>
              <a:off x="274703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Types</a:t>
              </a:r>
            </a:p>
          </p:txBody>
        </p:sp>
        <p:sp>
          <p:nvSpPr>
            <p:cNvPr id="41" name="TextBox 40"/>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Operators</a:t>
              </a:r>
            </a:p>
          </p:txBody>
        </p:sp>
        <p:sp>
          <p:nvSpPr>
            <p:cNvPr id="43" name="TextBox 42"/>
            <p:cNvSpPr txBox="1"/>
            <p:nvPr/>
          </p:nvSpPr>
          <p:spPr>
            <a:xfrm>
              <a:off x="7335160"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Conditions</a:t>
              </a:r>
            </a:p>
          </p:txBody>
        </p:sp>
        <p:sp>
          <p:nvSpPr>
            <p:cNvPr id="44" name="TextBox 43"/>
            <p:cNvSpPr txBox="1"/>
            <p:nvPr/>
          </p:nvSpPr>
          <p:spPr>
            <a:xfrm>
              <a:off x="9685676"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Loops</a:t>
              </a:r>
              <a:endParaRPr lang="en-IN" sz="2400" b="1" dirty="0">
                <a:latin typeface="+mn-lt"/>
              </a:endParaRPr>
            </a:p>
          </p:txBody>
        </p:sp>
      </p:grpSp>
      <p:cxnSp>
        <p:nvCxnSpPr>
          <p:cNvPr id="30" name="Straight Connector 2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3564"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10615"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8"/>
          <a:stretch>
            <a:fillRect/>
          </a:stretch>
        </p:blipFill>
        <p:spPr>
          <a:xfrm>
            <a:off x="861439" y="4982180"/>
            <a:ext cx="1383390" cy="395036"/>
          </a:xfrm>
          <a:prstGeom prst="rect">
            <a:avLst/>
          </a:prstGeom>
        </p:spPr>
      </p:pic>
      <p:pic>
        <p:nvPicPr>
          <p:cNvPr id="27" name="Picture 26"/>
          <p:cNvPicPr>
            <a:picLocks noChangeAspect="1"/>
          </p:cNvPicPr>
          <p:nvPr/>
        </p:nvPicPr>
        <p:blipFill>
          <a:blip r:embed="rId9"/>
          <a:stretch>
            <a:fillRect/>
          </a:stretch>
        </p:blipFill>
        <p:spPr>
          <a:xfrm>
            <a:off x="9977341" y="4948795"/>
            <a:ext cx="1071419" cy="450051"/>
          </a:xfrm>
          <a:prstGeom prst="rect">
            <a:avLst/>
          </a:prstGeom>
        </p:spPr>
      </p:pic>
      <p:grpSp>
        <p:nvGrpSpPr>
          <p:cNvPr id="28" name="Group 27"/>
          <p:cNvGrpSpPr/>
          <p:nvPr/>
        </p:nvGrpSpPr>
        <p:grpSpPr>
          <a:xfrm>
            <a:off x="485110" y="6346480"/>
            <a:ext cx="11204098" cy="414161"/>
            <a:chOff x="407771" y="4817968"/>
            <a:chExt cx="11204098" cy="414161"/>
          </a:xfrm>
        </p:grpSpPr>
        <p:sp>
          <p:nvSpPr>
            <p:cNvPr id="31" name="TextBox 30"/>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Function</a:t>
              </a:r>
            </a:p>
          </p:txBody>
        </p:sp>
        <p:sp>
          <p:nvSpPr>
            <p:cNvPr id="33" name="TextBox 32"/>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lambda function</a:t>
              </a:r>
            </a:p>
          </p:txBody>
        </p:sp>
        <p:sp>
          <p:nvSpPr>
            <p:cNvPr id="35" name="TextBox 34"/>
            <p:cNvSpPr txBox="1"/>
            <p:nvPr/>
          </p:nvSpPr>
          <p:spPr>
            <a:xfrm>
              <a:off x="9371775"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Date-time</a:t>
              </a:r>
              <a:endParaRPr lang="en-IN" sz="2400" b="1" dirty="0">
                <a:latin typeface="+mn-lt"/>
              </a:endParaRPr>
            </a:p>
          </p:txBody>
        </p:sp>
      </p:grpSp>
      <p:sp>
        <p:nvSpPr>
          <p:cNvPr id="5" name="Rectangle 4"/>
          <p:cNvSpPr/>
          <p:nvPr/>
        </p:nvSpPr>
        <p:spPr>
          <a:xfrm>
            <a:off x="5636526" y="4991256"/>
            <a:ext cx="996286" cy="369332"/>
          </a:xfrm>
          <a:prstGeom prst="rect">
            <a:avLst/>
          </a:prstGeom>
          <a:solidFill>
            <a:schemeClr val="accent1"/>
          </a:solidFill>
          <a:ln>
            <a:noFill/>
          </a:ln>
        </p:spPr>
        <p:txBody>
          <a:bodyPr wrap="square">
            <a:spAutoFit/>
          </a:bodyPr>
          <a:lstStyle/>
          <a:p>
            <a:r>
              <a:rPr lang="en-IN" b="1" dirty="0">
                <a:solidFill>
                  <a:schemeClr val="bg1"/>
                </a:solidFill>
              </a:rPr>
              <a:t>lambda</a:t>
            </a:r>
            <a:r>
              <a:rPr lang="en-IN" b="1" dirty="0"/>
              <a:t> </a:t>
            </a:r>
            <a:endParaRPr lang="en-IN" dirty="0"/>
          </a:p>
        </p:txBody>
      </p:sp>
    </p:spTree>
    <p:extLst>
      <p:ext uri="{BB962C8B-B14F-4D97-AF65-F5344CB8AC3E}">
        <p14:creationId xmlns:p14="http://schemas.microsoft.com/office/powerpoint/2010/main" val="166303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412698" y="1728588"/>
            <a:ext cx="2029334" cy="2029334"/>
            <a:chOff x="6148387" y="1949349"/>
            <a:chExt cx="3152776" cy="3152776"/>
          </a:xfrm>
        </p:grpSpPr>
        <p:pic>
          <p:nvPicPr>
            <p:cNvPr id="2" name="Picture 1"/>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a:stretch/>
          </p:blipFill>
          <p:spPr>
            <a:xfrm>
              <a:off x="6148387" y="1949349"/>
              <a:ext cx="3152776" cy="3152776"/>
            </a:xfrm>
            <a:prstGeom prst="ellipse">
              <a:avLst/>
            </a:prstGeom>
            <a:ln>
              <a:noFill/>
            </a:ln>
            <a:effectLst>
              <a:softEdge rad="112500"/>
            </a:effectLst>
          </p:spPr>
        </p:pic>
        <p:sp>
          <p:nvSpPr>
            <p:cNvPr id="4" name="Oval 3"/>
            <p:cNvSpPr/>
            <p:nvPr/>
          </p:nvSpPr>
          <p:spPr>
            <a:xfrm>
              <a:off x="6148387" y="1949349"/>
              <a:ext cx="3152776" cy="3152776"/>
            </a:xfrm>
            <a:prstGeom prst="ellipse">
              <a:avLst/>
            </a:prstGeom>
            <a:solidFill>
              <a:srgbClr val="F16785">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746173" y="2103491"/>
            <a:ext cx="7110448" cy="707886"/>
          </a:xfrm>
          <a:prstGeom prst="rect">
            <a:avLst/>
          </a:prstGeom>
        </p:spPr>
        <p:txBody>
          <a:bodyPr wrap="square">
            <a:spAutoFit/>
          </a:bodyPr>
          <a:lstStyle/>
          <a:p>
            <a:r>
              <a:rPr lang="en-GB" sz="2000" b="1" dirty="0">
                <a:solidFill>
                  <a:srgbClr val="333333"/>
                </a:solidFill>
                <a:ea typeface="Source Sans Pro" charset="0"/>
                <a:cs typeface="Source Sans Pro" charset="0"/>
              </a:rPr>
              <a:t>Loops are code blocks that are performed repeatedly a certain number of times</a:t>
            </a:r>
            <a:endParaRPr lang="en-US" sz="2000" b="1" dirty="0">
              <a:ea typeface="Source Sans Pro" charset="0"/>
              <a:cs typeface="Source Sans Pro" charset="0"/>
            </a:endParaRPr>
          </a:p>
        </p:txBody>
      </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Loops</a:t>
            </a:r>
          </a:p>
        </p:txBody>
      </p:sp>
      <p:cxnSp>
        <p:nvCxnSpPr>
          <p:cNvPr id="28" name="Straight Connector 27"/>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9412698" y="4013298"/>
            <a:ext cx="2029334" cy="2031598"/>
            <a:chOff x="6688486" y="4536540"/>
            <a:chExt cx="2512132" cy="2514936"/>
          </a:xfrm>
        </p:grpSpPr>
        <p:pic>
          <p:nvPicPr>
            <p:cNvPr id="6" name="Picture 5"/>
            <p:cNvPicPr>
              <a:picLocks noChangeAspect="1"/>
            </p:cNvPicPr>
            <p:nvPr/>
          </p:nvPicPr>
          <p:blipFill rotWithShape="1">
            <a:blip r:embed="rId4" cstate="screen">
              <a:alphaModFix amt="84000"/>
              <a:extLst>
                <a:ext uri="{28A0092B-C50C-407E-A947-70E740481C1C}">
                  <a14:useLocalDpi xmlns:a14="http://schemas.microsoft.com/office/drawing/2010/main"/>
                </a:ext>
              </a:extLst>
            </a:blip>
            <a:srcRect/>
            <a:stretch/>
          </p:blipFill>
          <p:spPr>
            <a:xfrm>
              <a:off x="6688486" y="4539344"/>
              <a:ext cx="2512132" cy="2512132"/>
            </a:xfrm>
            <a:prstGeom prst="ellipse">
              <a:avLst/>
            </a:prstGeom>
            <a:ln>
              <a:noFill/>
            </a:ln>
            <a:effectLst>
              <a:softEdge rad="112500"/>
            </a:effectLst>
          </p:spPr>
        </p:pic>
        <p:sp>
          <p:nvSpPr>
            <p:cNvPr id="13" name="Oval 12"/>
            <p:cNvSpPr/>
            <p:nvPr/>
          </p:nvSpPr>
          <p:spPr>
            <a:xfrm>
              <a:off x="6688486" y="4536540"/>
              <a:ext cx="2512132" cy="2512132"/>
            </a:xfrm>
            <a:prstGeom prst="ellipse">
              <a:avLst/>
            </a:prstGeom>
            <a:solidFill>
              <a:srgbClr val="F16785">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746173" y="1473310"/>
            <a:ext cx="3754921" cy="514115"/>
          </a:xfrm>
          <a:prstGeom prst="rect">
            <a:avLst/>
          </a:prstGeom>
          <a:noFill/>
        </p:spPr>
        <p:txBody>
          <a:bodyPr wrap="square" rtlCol="0">
            <a:spAutoFit/>
          </a:bodyPr>
          <a:lstStyle/>
          <a:p>
            <a:pPr>
              <a:lnSpc>
                <a:spcPts val="3400"/>
              </a:lnSpc>
            </a:pPr>
            <a:r>
              <a:rPr lang="en-IN" sz="2800" b="1" dirty="0">
                <a:ea typeface="Source Sans Pro" charset="0"/>
                <a:cs typeface="Source Sans Pro" charset="0"/>
              </a:rPr>
              <a:t>Loops</a:t>
            </a:r>
          </a:p>
        </p:txBody>
      </p:sp>
      <p:grpSp>
        <p:nvGrpSpPr>
          <p:cNvPr id="12" name="Group 11"/>
          <p:cNvGrpSpPr/>
          <p:nvPr/>
        </p:nvGrpSpPr>
        <p:grpSpPr>
          <a:xfrm>
            <a:off x="746173" y="3147934"/>
            <a:ext cx="6869816" cy="2957166"/>
            <a:chOff x="4047067" y="2421467"/>
            <a:chExt cx="4453466" cy="3186592"/>
          </a:xfrm>
        </p:grpSpPr>
        <p:sp>
          <p:nvSpPr>
            <p:cNvPr id="10" name="Rectangle 9"/>
            <p:cNvSpPr/>
            <p:nvPr/>
          </p:nvSpPr>
          <p:spPr>
            <a:xfrm>
              <a:off x="4047067" y="2421467"/>
              <a:ext cx="4453466" cy="3008645"/>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02285" y="2523669"/>
              <a:ext cx="4298248" cy="3084390"/>
            </a:xfrm>
            <a:prstGeom prst="rect">
              <a:avLst/>
            </a:prstGeom>
          </p:spPr>
          <p:txBody>
            <a:bodyPr wrap="square">
              <a:spAutoFit/>
            </a:bodyPr>
            <a:lstStyle/>
            <a:p>
              <a:r>
                <a:rPr lang="en-US" b="1" dirty="0">
                  <a:ea typeface="Source Sans Pro Semibold" charset="0"/>
                  <a:cs typeface="Source Sans Pro Semibold" charset="0"/>
                </a:rPr>
                <a:t>A music player and an associated playlist </a:t>
              </a:r>
            </a:p>
            <a:p>
              <a:r>
                <a:rPr lang="en-US" b="1" dirty="0">
                  <a:ea typeface="Source Sans Pro Semibold" charset="0"/>
                  <a:cs typeface="Source Sans Pro Semibold" charset="0"/>
                </a:rPr>
                <a:t>illustrates the concept of loops</a:t>
              </a:r>
            </a:p>
            <a:p>
              <a:endParaRPr lang="en-US" b="1" dirty="0">
                <a:ea typeface="Source Sans Pro Semibold" charset="0"/>
                <a:cs typeface="Source Sans Pro Semibold" charset="0"/>
              </a:endParaRPr>
            </a:p>
            <a:p>
              <a:r>
                <a:rPr lang="en-US" b="1" dirty="0">
                  <a:ea typeface="Source Sans Pro Semibold" charset="0"/>
                  <a:cs typeface="Source Sans Pro Semibold" charset="0"/>
                </a:rPr>
                <a:t>while (user does NOT press stop </a:t>
              </a:r>
            </a:p>
            <a:p>
              <a:r>
                <a:rPr lang="en-US" b="1" dirty="0">
                  <a:ea typeface="Source Sans Pro Semibold" charset="0"/>
                  <a:cs typeface="Source Sans Pro Semibold" charset="0"/>
                </a:rPr>
                <a:t>AND NOT end of playlist) </a:t>
              </a:r>
            </a:p>
            <a:p>
              <a:r>
                <a:rPr lang="en-US" b="1" dirty="0">
                  <a:ea typeface="Source Sans Pro Semibold" charset="0"/>
                  <a:cs typeface="Source Sans Pro Semibold" charset="0"/>
                </a:rPr>
                <a:t>{
  get the next song
  play the song
}</a:t>
              </a:r>
            </a:p>
            <a:p>
              <a:pPr algn="ctr"/>
              <a:endParaRPr lang="en-US" b="1" dirty="0">
                <a:ea typeface="Source Sans Pro Semibold" charset="0"/>
                <a:cs typeface="Source Sans Pro Semibold" charset="0"/>
              </a:endParaRPr>
            </a:p>
          </p:txBody>
        </p:sp>
      </p:grpSp>
    </p:spTree>
    <p:extLst>
      <p:ext uri="{BB962C8B-B14F-4D97-AF65-F5344CB8AC3E}">
        <p14:creationId xmlns:p14="http://schemas.microsoft.com/office/powerpoint/2010/main" val="116013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84206" y="2685456"/>
            <a:ext cx="2882593" cy="1938992"/>
          </a:xfrm>
          <a:prstGeom prst="rect">
            <a:avLst/>
          </a:prstGeom>
        </p:spPr>
        <p:txBody>
          <a:bodyPr wrap="square">
            <a:spAutoFit/>
          </a:bodyPr>
          <a:lstStyle/>
          <a:p>
            <a:pPr algn="ctr"/>
            <a:r>
              <a:rPr lang="en-GB" sz="2000" b="1" dirty="0">
                <a:solidFill>
                  <a:srgbClr val="333333"/>
                </a:solidFill>
                <a:ea typeface="Source Sans Pro Semibold" charset="0"/>
                <a:cs typeface="Source Sans Pro Semibold" charset="0"/>
              </a:rPr>
              <a:t>While loop executes a code block within it, until the condition returns True and gets out of the loop once the condition returns False</a:t>
            </a:r>
          </a:p>
        </p:txBody>
      </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Loops</a:t>
            </a:r>
          </a:p>
        </p:txBody>
      </p:sp>
      <p:cxnSp>
        <p:nvCxnSpPr>
          <p:cNvPr id="28" name="Straight Connector 27"/>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78441" y="1529541"/>
            <a:ext cx="2039412" cy="1054098"/>
            <a:chOff x="692271" y="1909382"/>
            <a:chExt cx="2039412" cy="1054098"/>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2271" y="1909382"/>
              <a:ext cx="1049080" cy="1054098"/>
            </a:xfrm>
            <a:prstGeom prst="rect">
              <a:avLst/>
            </a:prstGeom>
          </p:spPr>
        </p:pic>
        <p:sp>
          <p:nvSpPr>
            <p:cNvPr id="16" name="TextBox 15"/>
            <p:cNvSpPr txBox="1"/>
            <p:nvPr/>
          </p:nvSpPr>
          <p:spPr>
            <a:xfrm>
              <a:off x="1664687" y="2181637"/>
              <a:ext cx="1066996" cy="528350"/>
            </a:xfrm>
            <a:prstGeom prst="rect">
              <a:avLst/>
            </a:prstGeom>
            <a:noFill/>
          </p:spPr>
          <p:txBody>
            <a:bodyPr wrap="square" rtlCol="0">
              <a:spAutoFit/>
            </a:bodyPr>
            <a:lstStyle/>
            <a:p>
              <a:pPr>
                <a:lnSpc>
                  <a:spcPts val="3400"/>
                </a:lnSpc>
              </a:pPr>
              <a:r>
                <a:rPr lang="en-IN" sz="2800" b="1" dirty="0">
                  <a:ea typeface="Source Sans Pro" charset="0"/>
                  <a:cs typeface="Source Sans Pro" charset="0"/>
                </a:rPr>
                <a:t>Loop</a:t>
              </a:r>
            </a:p>
          </p:txBody>
        </p:sp>
      </p:grpSp>
      <p:grpSp>
        <p:nvGrpSpPr>
          <p:cNvPr id="3" name="Group 2"/>
          <p:cNvGrpSpPr/>
          <p:nvPr/>
        </p:nvGrpSpPr>
        <p:grpSpPr>
          <a:xfrm>
            <a:off x="3012359" y="1326686"/>
            <a:ext cx="9053973" cy="5658730"/>
            <a:chOff x="2958962" y="1319085"/>
            <a:chExt cx="8882518" cy="5551571"/>
          </a:xfrm>
        </p:grpSpPr>
        <p:pic>
          <p:nvPicPr>
            <p:cNvPr id="17" name="Picture 16"/>
            <p:cNvPicPr>
              <a:picLocks noChangeAspect="1"/>
            </p:cNvPicPr>
            <p:nvPr/>
          </p:nvPicPr>
          <p:blipFill>
            <a:blip r:embed="rId4"/>
            <a:stretch>
              <a:fillRect/>
            </a:stretch>
          </p:blipFill>
          <p:spPr>
            <a:xfrm>
              <a:off x="2958962" y="1319085"/>
              <a:ext cx="8882518" cy="5551571"/>
            </a:xfrm>
            <a:prstGeom prst="rect">
              <a:avLst/>
            </a:prstGeom>
          </p:spPr>
        </p:pic>
        <p:grpSp>
          <p:nvGrpSpPr>
            <p:cNvPr id="18" name="Group 17"/>
            <p:cNvGrpSpPr/>
            <p:nvPr/>
          </p:nvGrpSpPr>
          <p:grpSpPr>
            <a:xfrm>
              <a:off x="4197012" y="2014315"/>
              <a:ext cx="2227539" cy="1862116"/>
              <a:chOff x="3556932" y="2014315"/>
              <a:chExt cx="2227539" cy="1862116"/>
            </a:xfrm>
          </p:grpSpPr>
          <p:sp>
            <p:nvSpPr>
              <p:cNvPr id="19" name="Rectangle 18"/>
              <p:cNvSpPr/>
              <p:nvPr/>
            </p:nvSpPr>
            <p:spPr>
              <a:xfrm>
                <a:off x="3556932" y="2014315"/>
                <a:ext cx="2227539" cy="1862116"/>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02946" y="2109711"/>
                <a:ext cx="1957002" cy="1600326"/>
              </a:xfrm>
              <a:prstGeom prst="rect">
                <a:avLst/>
              </a:prstGeom>
            </p:spPr>
            <p:txBody>
              <a:bodyPr wrap="none">
                <a:spAutoFit/>
              </a:bodyPr>
              <a:lstStyle/>
              <a:p>
                <a:r>
                  <a:rPr lang="en-GB" sz="2000" b="1" dirty="0">
                    <a:solidFill>
                      <a:srgbClr val="333333"/>
                    </a:solidFill>
                    <a:ea typeface="Source Sans Pro Semibold" charset="0"/>
                    <a:cs typeface="Source Sans Pro Semibold" charset="0"/>
                  </a:rPr>
                  <a:t>Syntax:</a:t>
                </a:r>
              </a:p>
              <a:p>
                <a:r>
                  <a:rPr lang="en-GB" sz="2000" b="1" dirty="0">
                    <a:solidFill>
                      <a:srgbClr val="333333"/>
                    </a:solidFill>
                    <a:ea typeface="Source Sans Pro Semibold" charset="0"/>
                    <a:cs typeface="Source Sans Pro Semibold" charset="0"/>
                  </a:rPr>
                  <a:t>while (condition)</a:t>
                </a:r>
              </a:p>
              <a:p>
                <a:r>
                  <a:rPr lang="en-GB" sz="2000" b="1" dirty="0">
                    <a:solidFill>
                      <a:srgbClr val="333333"/>
                    </a:solidFill>
                    <a:ea typeface="Source Sans Pro Semibold" charset="0"/>
                    <a:cs typeface="Source Sans Pro Semibold" charset="0"/>
                  </a:rPr>
                  <a:t>   {</a:t>
                </a:r>
              </a:p>
              <a:p>
                <a:r>
                  <a:rPr lang="en-GB" sz="2000" b="1" dirty="0">
                    <a:solidFill>
                      <a:srgbClr val="333333"/>
                    </a:solidFill>
                    <a:ea typeface="Source Sans Pro Semibold" charset="0"/>
                    <a:cs typeface="Source Sans Pro Semibold" charset="0"/>
                  </a:rPr>
                  <a:t>statements(s)</a:t>
                </a:r>
              </a:p>
              <a:p>
                <a:r>
                  <a:rPr lang="en-GB" sz="2000" b="1" dirty="0">
                    <a:solidFill>
                      <a:srgbClr val="333333"/>
                    </a:solidFill>
                    <a:ea typeface="Source Sans Pro Semibold" charset="0"/>
                    <a:cs typeface="Source Sans Pro Semibold" charset="0"/>
                  </a:rPr>
                  <a:t>   }</a:t>
                </a:r>
                <a:endParaRPr lang="en-US" sz="2000" b="1" dirty="0">
                  <a:ea typeface="Source Sans Pro Semibold" charset="0"/>
                  <a:cs typeface="Source Sans Pro Semibold" charset="0"/>
                </a:endParaRPr>
              </a:p>
            </p:txBody>
          </p:sp>
        </p:grpSp>
        <p:grpSp>
          <p:nvGrpSpPr>
            <p:cNvPr id="9" name="Group 8"/>
            <p:cNvGrpSpPr/>
            <p:nvPr/>
          </p:nvGrpSpPr>
          <p:grpSpPr>
            <a:xfrm>
              <a:off x="6871963" y="2103491"/>
              <a:ext cx="3460499" cy="3700513"/>
              <a:chOff x="6873126" y="2014315"/>
              <a:chExt cx="3460499" cy="3700513"/>
            </a:xfrm>
          </p:grpSpPr>
          <p:grpSp>
            <p:nvGrpSpPr>
              <p:cNvPr id="2" name="Group 1"/>
              <p:cNvGrpSpPr/>
              <p:nvPr/>
            </p:nvGrpSpPr>
            <p:grpSpPr>
              <a:xfrm>
                <a:off x="6873126" y="2014315"/>
                <a:ext cx="3364337" cy="3700513"/>
                <a:chOff x="6424551" y="1813223"/>
                <a:chExt cx="3364337" cy="3700513"/>
              </a:xfrm>
            </p:grpSpPr>
            <p:grpSp>
              <p:nvGrpSpPr>
                <p:cNvPr id="23" name="Group 22"/>
                <p:cNvGrpSpPr/>
                <p:nvPr/>
              </p:nvGrpSpPr>
              <p:grpSpPr>
                <a:xfrm>
                  <a:off x="6837719" y="1932881"/>
                  <a:ext cx="2951169" cy="2832887"/>
                  <a:chOff x="7826189" y="1934951"/>
                  <a:chExt cx="2951169" cy="2832887"/>
                </a:xfrm>
              </p:grpSpPr>
              <p:sp>
                <p:nvSpPr>
                  <p:cNvPr id="39" name="Decision 38"/>
                  <p:cNvSpPr/>
                  <p:nvPr/>
                </p:nvSpPr>
                <p:spPr>
                  <a:xfrm>
                    <a:off x="7826189" y="2456330"/>
                    <a:ext cx="2084294" cy="1945340"/>
                  </a:xfrm>
                  <a:prstGeom prst="flowChartDecision">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8276546" y="3028047"/>
                    <a:ext cx="1183575" cy="634091"/>
                  </a:xfrm>
                  <a:prstGeom prst="rect">
                    <a:avLst/>
                  </a:prstGeom>
                  <a:noFill/>
                </p:spPr>
                <p:txBody>
                  <a:bodyPr wrap="none" rtlCol="0">
                    <a:spAutoFit/>
                  </a:bodyPr>
                  <a:lstStyle/>
                  <a:p>
                    <a:pPr algn="ctr"/>
                    <a:r>
                      <a:rPr lang="en-US" b="1" dirty="0">
                        <a:ea typeface="Source Sans Pro" charset="0"/>
                        <a:cs typeface="Source Sans Pro" charset="0"/>
                      </a:rPr>
                      <a:t>Test</a:t>
                    </a:r>
                  </a:p>
                  <a:p>
                    <a:pPr algn="ctr"/>
                    <a:r>
                      <a:rPr lang="en-US" b="1" dirty="0">
                        <a:ea typeface="Source Sans Pro" charset="0"/>
                        <a:cs typeface="Source Sans Pro" charset="0"/>
                      </a:rPr>
                      <a:t>Expression</a:t>
                    </a:r>
                  </a:p>
                </p:txBody>
              </p:sp>
              <p:sp>
                <p:nvSpPr>
                  <p:cNvPr id="41" name="TextBox 40"/>
                  <p:cNvSpPr txBox="1"/>
                  <p:nvPr/>
                </p:nvSpPr>
                <p:spPr>
                  <a:xfrm>
                    <a:off x="8235814" y="4435695"/>
                    <a:ext cx="551433" cy="332143"/>
                  </a:xfrm>
                  <a:prstGeom prst="rect">
                    <a:avLst/>
                  </a:prstGeom>
                  <a:noFill/>
                </p:spPr>
                <p:txBody>
                  <a:bodyPr wrap="none" rtlCol="0">
                    <a:spAutoFit/>
                  </a:bodyPr>
                  <a:lstStyle/>
                  <a:p>
                    <a:pPr algn="ctr"/>
                    <a:r>
                      <a:rPr lang="en-US" sz="1600" b="1" dirty="0">
                        <a:ea typeface="Source Sans Pro" charset="0"/>
                        <a:cs typeface="Source Sans Pro" charset="0"/>
                      </a:rPr>
                      <a:t>True</a:t>
                    </a:r>
                  </a:p>
                </p:txBody>
              </p:sp>
              <p:sp>
                <p:nvSpPr>
                  <p:cNvPr id="42" name="TextBox 41"/>
                  <p:cNvSpPr txBox="1"/>
                  <p:nvPr/>
                </p:nvSpPr>
                <p:spPr>
                  <a:xfrm>
                    <a:off x="9921306" y="3028890"/>
                    <a:ext cx="597102" cy="332143"/>
                  </a:xfrm>
                  <a:prstGeom prst="rect">
                    <a:avLst/>
                  </a:prstGeom>
                  <a:noFill/>
                </p:spPr>
                <p:txBody>
                  <a:bodyPr wrap="none" rtlCol="0">
                    <a:spAutoFit/>
                  </a:bodyPr>
                  <a:lstStyle/>
                  <a:p>
                    <a:pPr algn="ctr"/>
                    <a:r>
                      <a:rPr lang="en-US" sz="1600" b="1" dirty="0">
                        <a:ea typeface="Source Sans Pro" charset="0"/>
                        <a:cs typeface="Source Sans Pro" charset="0"/>
                      </a:rPr>
                      <a:t>False</a:t>
                    </a:r>
                  </a:p>
                </p:txBody>
              </p:sp>
              <p:sp>
                <p:nvSpPr>
                  <p:cNvPr id="43" name="TextBox 42"/>
                  <p:cNvSpPr txBox="1"/>
                  <p:nvPr/>
                </p:nvSpPr>
                <p:spPr>
                  <a:xfrm>
                    <a:off x="8977558" y="1934951"/>
                    <a:ext cx="1799800" cy="332143"/>
                  </a:xfrm>
                  <a:prstGeom prst="rect">
                    <a:avLst/>
                  </a:prstGeom>
                  <a:noFill/>
                </p:spPr>
                <p:txBody>
                  <a:bodyPr wrap="none" rtlCol="0">
                    <a:spAutoFit/>
                  </a:bodyPr>
                  <a:lstStyle/>
                  <a:p>
                    <a:pPr algn="ctr"/>
                    <a:r>
                      <a:rPr lang="en-US" sz="1600" b="1" dirty="0">
                        <a:ea typeface="Source Sans Pro" charset="0"/>
                        <a:cs typeface="Source Sans Pro" charset="0"/>
                      </a:rPr>
                      <a:t>Enter while looping</a:t>
                    </a:r>
                  </a:p>
                </p:txBody>
              </p:sp>
            </p:grpSp>
            <p:grpSp>
              <p:nvGrpSpPr>
                <p:cNvPr id="24" name="Group 23"/>
                <p:cNvGrpSpPr/>
                <p:nvPr/>
              </p:nvGrpSpPr>
              <p:grpSpPr>
                <a:xfrm>
                  <a:off x="7035606" y="4954087"/>
                  <a:ext cx="1688519" cy="559649"/>
                  <a:chOff x="6551802" y="4960307"/>
                  <a:chExt cx="1688519" cy="559649"/>
                </a:xfrm>
              </p:grpSpPr>
              <p:sp>
                <p:nvSpPr>
                  <p:cNvPr id="37" name="Rectangle 36"/>
                  <p:cNvSpPr/>
                  <p:nvPr/>
                </p:nvSpPr>
                <p:spPr>
                  <a:xfrm>
                    <a:off x="6551802" y="4960307"/>
                    <a:ext cx="1688519" cy="559649"/>
                  </a:xfrm>
                  <a:prstGeom prst="rect">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662269" y="5044637"/>
                    <a:ext cx="1467594" cy="362338"/>
                  </a:xfrm>
                  <a:prstGeom prst="rect">
                    <a:avLst/>
                  </a:prstGeom>
                  <a:noFill/>
                </p:spPr>
                <p:txBody>
                  <a:bodyPr wrap="none" rtlCol="0">
                    <a:spAutoFit/>
                  </a:bodyPr>
                  <a:lstStyle/>
                  <a:p>
                    <a:pPr algn="ctr"/>
                    <a:r>
                      <a:rPr lang="en-US" b="1" dirty="0">
                        <a:ea typeface="Source Sans Pro" charset="0"/>
                        <a:cs typeface="Source Sans Pro" charset="0"/>
                      </a:rPr>
                      <a:t>Body of while</a:t>
                    </a:r>
                  </a:p>
                </p:txBody>
              </p:sp>
            </p:grpSp>
            <p:cxnSp>
              <p:nvCxnSpPr>
                <p:cNvPr id="26" name="Straight Connector 25"/>
                <p:cNvCxnSpPr/>
                <p:nvPr/>
              </p:nvCxnSpPr>
              <p:spPr>
                <a:xfrm flipH="1">
                  <a:off x="7879865" y="1813223"/>
                  <a:ext cx="1" cy="658267"/>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stCxn id="30" idx="2"/>
                </p:cNvCxnSpPr>
                <p:nvPr/>
              </p:nvCxnSpPr>
              <p:spPr>
                <a:xfrm>
                  <a:off x="7879866" y="4399600"/>
                  <a:ext cx="0" cy="554487"/>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a:stCxn id="30" idx="3"/>
                </p:cNvCxnSpPr>
                <p:nvPr/>
              </p:nvCxnSpPr>
              <p:spPr>
                <a:xfrm>
                  <a:off x="8922013" y="3426930"/>
                  <a:ext cx="437616" cy="0"/>
                </a:xfrm>
                <a:prstGeom prst="line">
                  <a:avLst/>
                </a:prstGeom>
                <a:ln w="12700">
                  <a:solidFill>
                    <a:srgbClr val="F1678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endCxn id="33" idx="0"/>
                </p:cNvCxnSpPr>
                <p:nvPr/>
              </p:nvCxnSpPr>
              <p:spPr>
                <a:xfrm flipH="1">
                  <a:off x="9359629" y="3426930"/>
                  <a:ext cx="1" cy="1113960"/>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4551" y="5233911"/>
                  <a:ext cx="611055" cy="0"/>
                </a:xfrm>
                <a:prstGeom prst="line">
                  <a:avLst/>
                </a:prstGeom>
                <a:ln w="12700">
                  <a:solidFill>
                    <a:srgbClr val="F1678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34786" y="3426930"/>
                  <a:ext cx="0" cy="1808913"/>
                </a:xfrm>
                <a:prstGeom prst="line">
                  <a:avLst/>
                </a:prstGeom>
                <a:ln w="12700">
                  <a:solidFill>
                    <a:srgbClr val="F167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endCxn id="39" idx="1"/>
                </p:cNvCxnSpPr>
                <p:nvPr/>
              </p:nvCxnSpPr>
              <p:spPr>
                <a:xfrm>
                  <a:off x="6434786" y="3426930"/>
                  <a:ext cx="402933" cy="0"/>
                </a:xfrm>
                <a:prstGeom prst="line">
                  <a:avLst/>
                </a:prstGeom>
                <a:ln w="12700">
                  <a:solidFill>
                    <a:srgbClr val="F16785"/>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9282782" y="4741982"/>
                <a:ext cx="1050843" cy="362338"/>
              </a:xfrm>
              <a:prstGeom prst="rect">
                <a:avLst/>
              </a:prstGeom>
              <a:noFill/>
            </p:spPr>
            <p:txBody>
              <a:bodyPr wrap="none" rtlCol="0">
                <a:spAutoFit/>
              </a:bodyPr>
              <a:lstStyle/>
              <a:p>
                <a:pPr algn="ctr"/>
                <a:r>
                  <a:rPr lang="en-US" b="1" dirty="0">
                    <a:ea typeface="Source Sans Pro" charset="0"/>
                    <a:cs typeface="Source Sans Pro" charset="0"/>
                  </a:rPr>
                  <a:t> Exit loop</a:t>
                </a:r>
              </a:p>
            </p:txBody>
          </p:sp>
        </p:grpSp>
      </p:grpSp>
    </p:spTree>
    <p:extLst>
      <p:ext uri="{BB962C8B-B14F-4D97-AF65-F5344CB8AC3E}">
        <p14:creationId xmlns:p14="http://schemas.microsoft.com/office/powerpoint/2010/main" val="3008756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441" y="1529541"/>
            <a:ext cx="1049080" cy="1054098"/>
          </a:xfrm>
          <a:prstGeom prst="rect">
            <a:avLst/>
          </a:prstGeom>
        </p:spPr>
      </p:pic>
      <p:pic>
        <p:nvPicPr>
          <p:cNvPr id="17" name="Picture 16"/>
          <p:cNvPicPr>
            <a:picLocks noChangeAspect="1"/>
          </p:cNvPicPr>
          <p:nvPr/>
        </p:nvPicPr>
        <p:blipFill>
          <a:blip r:embed="rId4"/>
          <a:stretch>
            <a:fillRect/>
          </a:stretch>
        </p:blipFill>
        <p:spPr>
          <a:xfrm>
            <a:off x="2958962" y="1319085"/>
            <a:ext cx="8882518" cy="5551571"/>
          </a:xfrm>
          <a:prstGeom prst="rect">
            <a:avLst/>
          </a:prstGeom>
        </p:spPr>
      </p:pic>
      <p:sp>
        <p:nvSpPr>
          <p:cNvPr id="7" name="Rectangle 6"/>
          <p:cNvSpPr/>
          <p:nvPr/>
        </p:nvSpPr>
        <p:spPr>
          <a:xfrm>
            <a:off x="678441" y="2633016"/>
            <a:ext cx="2896187" cy="1323439"/>
          </a:xfrm>
          <a:prstGeom prst="rect">
            <a:avLst/>
          </a:prstGeom>
        </p:spPr>
        <p:txBody>
          <a:bodyPr wrap="square">
            <a:spAutoFit/>
          </a:bodyPr>
          <a:lstStyle/>
          <a:p>
            <a:pPr algn="ctr"/>
            <a:r>
              <a:rPr lang="en-GB" sz="2000" b="1" dirty="0">
                <a:solidFill>
                  <a:srgbClr val="333333"/>
                </a:solidFill>
                <a:ea typeface="Source Sans Pro Semibold" charset="0"/>
                <a:cs typeface="Source Sans Pro Semibold" charset="0"/>
              </a:rPr>
              <a:t>For loop executes a code block within it, until the number of iterations specified by the user </a:t>
            </a:r>
            <a:endParaRPr lang="en-GB" sz="2000" b="1" dirty="0">
              <a:ea typeface="Source Sans Pro Semibold" charset="0"/>
              <a:cs typeface="Source Sans Pro Semibold" charset="0"/>
            </a:endParaRPr>
          </a:p>
        </p:txBody>
      </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Loops</a:t>
            </a:r>
          </a:p>
        </p:txBody>
      </p:sp>
      <p:cxnSp>
        <p:nvCxnSpPr>
          <p:cNvPr id="28" name="Straight Connector 27"/>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4197012" y="2014314"/>
            <a:ext cx="2227539" cy="2481486"/>
            <a:chOff x="3556932" y="2014314"/>
            <a:chExt cx="2227539" cy="2481486"/>
          </a:xfrm>
        </p:grpSpPr>
        <p:sp>
          <p:nvSpPr>
            <p:cNvPr id="19" name="Rectangle 18"/>
            <p:cNvSpPr/>
            <p:nvPr/>
          </p:nvSpPr>
          <p:spPr>
            <a:xfrm>
              <a:off x="3556932" y="2014314"/>
              <a:ext cx="2227539" cy="2481486"/>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602946" y="2109711"/>
              <a:ext cx="2080762" cy="2246769"/>
            </a:xfrm>
            <a:prstGeom prst="rect">
              <a:avLst/>
            </a:prstGeom>
          </p:spPr>
          <p:txBody>
            <a:bodyPr wrap="none">
              <a:spAutoFit/>
            </a:bodyPr>
            <a:lstStyle/>
            <a:p>
              <a:r>
                <a:rPr lang="en-GB" sz="2000" b="1" dirty="0">
                  <a:solidFill>
                    <a:srgbClr val="333333"/>
                  </a:solidFill>
                  <a:ea typeface="Source Sans Pro" charset="0"/>
                  <a:cs typeface="Source Sans Pro" charset="0"/>
                </a:rPr>
                <a:t>Syntax:</a:t>
              </a:r>
            </a:p>
            <a:p>
              <a:r>
                <a:rPr lang="en-GB" sz="2000" b="1" dirty="0">
                  <a:solidFill>
                    <a:srgbClr val="333333"/>
                  </a:solidFill>
                  <a:ea typeface="Source Sans Pro" charset="0"/>
                  <a:cs typeface="Source Sans Pro" charset="0"/>
                </a:rPr>
                <a:t>for (initialization;</a:t>
              </a:r>
            </a:p>
            <a:p>
              <a:r>
                <a:rPr lang="en-GB" sz="2000" b="1" dirty="0">
                  <a:solidFill>
                    <a:srgbClr val="333333"/>
                  </a:solidFill>
                  <a:ea typeface="Source Sans Pro" charset="0"/>
                  <a:cs typeface="Source Sans Pro" charset="0"/>
                </a:rPr>
                <a:t>         condition;</a:t>
              </a:r>
            </a:p>
            <a:p>
              <a:r>
                <a:rPr lang="en-GB" sz="2000" b="1" dirty="0">
                  <a:solidFill>
                    <a:srgbClr val="333333"/>
                  </a:solidFill>
                  <a:ea typeface="Source Sans Pro" charset="0"/>
                  <a:cs typeface="Source Sans Pro" charset="0"/>
                </a:rPr>
                <a:t>         propagation)</a:t>
              </a:r>
            </a:p>
            <a:p>
              <a:r>
                <a:rPr lang="en-GB" sz="2000" b="1" dirty="0">
                  <a:solidFill>
                    <a:srgbClr val="333333"/>
                  </a:solidFill>
                  <a:ea typeface="Source Sans Pro" charset="0"/>
                  <a:cs typeface="Source Sans Pro" charset="0"/>
                </a:rPr>
                <a:t>   {</a:t>
              </a:r>
            </a:p>
            <a:p>
              <a:r>
                <a:rPr lang="en-GB" sz="2000" b="1" dirty="0">
                  <a:solidFill>
                    <a:srgbClr val="333333"/>
                  </a:solidFill>
                  <a:ea typeface="Source Sans Pro" charset="0"/>
                  <a:cs typeface="Source Sans Pro" charset="0"/>
                </a:rPr>
                <a:t>statements(s)</a:t>
              </a:r>
            </a:p>
            <a:p>
              <a:r>
                <a:rPr lang="en-GB" sz="2000" b="1" dirty="0">
                  <a:solidFill>
                    <a:srgbClr val="333333"/>
                  </a:solidFill>
                  <a:ea typeface="Source Sans Pro" charset="0"/>
                  <a:cs typeface="Source Sans Pro" charset="0"/>
                </a:rPr>
                <a:t>   }</a:t>
              </a:r>
              <a:endParaRPr lang="en-US" sz="2000" b="1" dirty="0">
                <a:ea typeface="Source Sans Pro" charset="0"/>
                <a:cs typeface="Source Sans Pro" charset="0"/>
              </a:endParaRPr>
            </a:p>
          </p:txBody>
        </p:sp>
      </p:grpSp>
      <p:grpSp>
        <p:nvGrpSpPr>
          <p:cNvPr id="9" name="Group 8"/>
          <p:cNvGrpSpPr/>
          <p:nvPr/>
        </p:nvGrpSpPr>
        <p:grpSpPr>
          <a:xfrm>
            <a:off x="6871963" y="2096432"/>
            <a:ext cx="3470641" cy="3707572"/>
            <a:chOff x="6873126" y="2007256"/>
            <a:chExt cx="3470641" cy="3707572"/>
          </a:xfrm>
        </p:grpSpPr>
        <p:grpSp>
          <p:nvGrpSpPr>
            <p:cNvPr id="2" name="Group 1"/>
            <p:cNvGrpSpPr/>
            <p:nvPr/>
          </p:nvGrpSpPr>
          <p:grpSpPr>
            <a:xfrm>
              <a:off x="6873126" y="2007256"/>
              <a:ext cx="2984288" cy="3707572"/>
              <a:chOff x="6424551" y="1806164"/>
              <a:chExt cx="2984288" cy="3707572"/>
            </a:xfrm>
          </p:grpSpPr>
          <p:grpSp>
            <p:nvGrpSpPr>
              <p:cNvPr id="23" name="Group 22"/>
              <p:cNvGrpSpPr/>
              <p:nvPr/>
            </p:nvGrpSpPr>
            <p:grpSpPr>
              <a:xfrm>
                <a:off x="6837719" y="1806164"/>
                <a:ext cx="2571120" cy="2966015"/>
                <a:chOff x="7826189" y="1808234"/>
                <a:chExt cx="2571120" cy="2966015"/>
              </a:xfrm>
            </p:grpSpPr>
            <p:sp>
              <p:nvSpPr>
                <p:cNvPr id="39" name="Decision 38"/>
                <p:cNvSpPr/>
                <p:nvPr/>
              </p:nvSpPr>
              <p:spPr>
                <a:xfrm>
                  <a:off x="7826189" y="2456330"/>
                  <a:ext cx="2084294" cy="1945340"/>
                </a:xfrm>
                <a:prstGeom prst="flowChartDecision">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8342300" y="3028047"/>
                  <a:ext cx="1052083" cy="646331"/>
                </a:xfrm>
                <a:prstGeom prst="rect">
                  <a:avLst/>
                </a:prstGeom>
                <a:noFill/>
              </p:spPr>
              <p:txBody>
                <a:bodyPr wrap="none" rtlCol="0">
                  <a:spAutoFit/>
                </a:bodyPr>
                <a:lstStyle/>
                <a:p>
                  <a:pPr algn="ctr"/>
                  <a:r>
                    <a:rPr lang="en-US" b="1" dirty="0">
                      <a:ea typeface="Source Sans Pro" charset="0"/>
                      <a:cs typeface="Source Sans Pro" charset="0"/>
                    </a:rPr>
                    <a:t>Last item</a:t>
                  </a:r>
                </a:p>
                <a:p>
                  <a:pPr algn="ctr"/>
                  <a:r>
                    <a:rPr lang="en-US" b="1" dirty="0">
                      <a:ea typeface="Source Sans Pro" charset="0"/>
                      <a:cs typeface="Source Sans Pro" charset="0"/>
                    </a:rPr>
                    <a:t>reached?</a:t>
                  </a:r>
                </a:p>
              </p:txBody>
            </p:sp>
            <p:sp>
              <p:nvSpPr>
                <p:cNvPr id="41" name="TextBox 40"/>
                <p:cNvSpPr txBox="1"/>
                <p:nvPr/>
              </p:nvSpPr>
              <p:spPr>
                <a:xfrm>
                  <a:off x="8293361" y="4435695"/>
                  <a:ext cx="436338" cy="338554"/>
                </a:xfrm>
                <a:prstGeom prst="rect">
                  <a:avLst/>
                </a:prstGeom>
                <a:noFill/>
              </p:spPr>
              <p:txBody>
                <a:bodyPr wrap="none" rtlCol="0">
                  <a:spAutoFit/>
                </a:bodyPr>
                <a:lstStyle/>
                <a:p>
                  <a:pPr algn="ctr"/>
                  <a:r>
                    <a:rPr lang="en-US" sz="1600" b="1" dirty="0">
                      <a:ea typeface="Source Sans Pro" charset="0"/>
                      <a:cs typeface="Source Sans Pro" charset="0"/>
                    </a:rPr>
                    <a:t>No</a:t>
                  </a:r>
                </a:p>
              </p:txBody>
            </p:sp>
            <p:sp>
              <p:nvSpPr>
                <p:cNvPr id="42" name="TextBox 41"/>
                <p:cNvSpPr txBox="1"/>
                <p:nvPr/>
              </p:nvSpPr>
              <p:spPr>
                <a:xfrm>
                  <a:off x="9937311" y="3060420"/>
                  <a:ext cx="459998" cy="338554"/>
                </a:xfrm>
                <a:prstGeom prst="rect">
                  <a:avLst/>
                </a:prstGeom>
                <a:noFill/>
              </p:spPr>
              <p:txBody>
                <a:bodyPr wrap="none" rtlCol="0">
                  <a:spAutoFit/>
                </a:bodyPr>
                <a:lstStyle/>
                <a:p>
                  <a:pPr algn="ctr"/>
                  <a:r>
                    <a:rPr lang="en-US" sz="1600" b="1" dirty="0">
                      <a:ea typeface="Source Sans Pro" charset="0"/>
                      <a:cs typeface="Source Sans Pro" charset="0"/>
                    </a:rPr>
                    <a:t>Yes</a:t>
                  </a:r>
                </a:p>
              </p:txBody>
            </p:sp>
            <p:sp>
              <p:nvSpPr>
                <p:cNvPr id="43" name="TextBox 42"/>
                <p:cNvSpPr txBox="1"/>
                <p:nvPr/>
              </p:nvSpPr>
              <p:spPr>
                <a:xfrm>
                  <a:off x="8891049" y="1808234"/>
                  <a:ext cx="1341842" cy="584775"/>
                </a:xfrm>
                <a:prstGeom prst="rect">
                  <a:avLst/>
                </a:prstGeom>
                <a:noFill/>
              </p:spPr>
              <p:txBody>
                <a:bodyPr wrap="none" rtlCol="0">
                  <a:spAutoFit/>
                </a:bodyPr>
                <a:lstStyle/>
                <a:p>
                  <a:pPr algn="ctr"/>
                  <a:r>
                    <a:rPr lang="en-US" sz="1600" b="1" dirty="0">
                      <a:ea typeface="Source Sans Pro" charset="0"/>
                      <a:cs typeface="Source Sans Pro" charset="0"/>
                    </a:rPr>
                    <a:t>For each item</a:t>
                  </a:r>
                </a:p>
                <a:p>
                  <a:pPr algn="ctr"/>
                  <a:r>
                    <a:rPr lang="en-US" sz="1600" b="1" dirty="0">
                      <a:ea typeface="Source Sans Pro" charset="0"/>
                      <a:cs typeface="Source Sans Pro" charset="0"/>
                    </a:rPr>
                    <a:t>in sequence</a:t>
                  </a:r>
                </a:p>
              </p:txBody>
            </p:sp>
          </p:grpSp>
          <p:grpSp>
            <p:nvGrpSpPr>
              <p:cNvPr id="24" name="Group 23"/>
              <p:cNvGrpSpPr/>
              <p:nvPr/>
            </p:nvGrpSpPr>
            <p:grpSpPr>
              <a:xfrm>
                <a:off x="7035606" y="4954087"/>
                <a:ext cx="1688519" cy="559649"/>
                <a:chOff x="6551802" y="4960307"/>
                <a:chExt cx="1688519" cy="559649"/>
              </a:xfrm>
            </p:grpSpPr>
            <p:sp>
              <p:nvSpPr>
                <p:cNvPr id="37" name="Rectangle 36"/>
                <p:cNvSpPr/>
                <p:nvPr/>
              </p:nvSpPr>
              <p:spPr>
                <a:xfrm>
                  <a:off x="6551802" y="4960307"/>
                  <a:ext cx="1688519" cy="559649"/>
                </a:xfrm>
                <a:prstGeom prst="rect">
                  <a:avLst/>
                </a:prstGeom>
                <a:noFill/>
                <a:ln>
                  <a:solidFill>
                    <a:srgbClr val="F16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771664" y="5044637"/>
                  <a:ext cx="1248803" cy="369332"/>
                </a:xfrm>
                <a:prstGeom prst="rect">
                  <a:avLst/>
                </a:prstGeom>
                <a:noFill/>
              </p:spPr>
              <p:txBody>
                <a:bodyPr wrap="none" rtlCol="0">
                  <a:spAutoFit/>
                </a:bodyPr>
                <a:lstStyle/>
                <a:p>
                  <a:pPr algn="ctr"/>
                  <a:r>
                    <a:rPr lang="en-US" b="1" dirty="0">
                      <a:ea typeface="Source Sans Pro" charset="0"/>
                      <a:cs typeface="Source Sans Pro" charset="0"/>
                    </a:rPr>
                    <a:t>Body of for</a:t>
                  </a:r>
                </a:p>
              </p:txBody>
            </p:sp>
          </p:grpSp>
          <p:cxnSp>
            <p:nvCxnSpPr>
              <p:cNvPr id="26" name="Straight Connector 25"/>
              <p:cNvCxnSpPr/>
              <p:nvPr/>
            </p:nvCxnSpPr>
            <p:spPr>
              <a:xfrm flipH="1">
                <a:off x="7879865" y="1813223"/>
                <a:ext cx="1" cy="658267"/>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0" idx="2"/>
              </p:cNvCxnSpPr>
              <p:nvPr/>
            </p:nvCxnSpPr>
            <p:spPr>
              <a:xfrm>
                <a:off x="7879866" y="4399600"/>
                <a:ext cx="0" cy="554487"/>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0" idx="3"/>
              </p:cNvCxnSpPr>
              <p:nvPr/>
            </p:nvCxnSpPr>
            <p:spPr>
              <a:xfrm>
                <a:off x="8922013" y="3426930"/>
                <a:ext cx="437616" cy="0"/>
              </a:xfrm>
              <a:prstGeom prst="line">
                <a:avLst/>
              </a:prstGeom>
              <a:ln w="12700">
                <a:solidFill>
                  <a:srgbClr val="F1678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33" idx="0"/>
              </p:cNvCxnSpPr>
              <p:nvPr/>
            </p:nvCxnSpPr>
            <p:spPr>
              <a:xfrm flipH="1">
                <a:off x="9359629" y="3426930"/>
                <a:ext cx="1" cy="1113960"/>
              </a:xfrm>
              <a:prstGeom prst="line">
                <a:avLst/>
              </a:prstGeom>
              <a:ln w="12700">
                <a:solidFill>
                  <a:srgbClr val="F1678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4551" y="5233911"/>
                <a:ext cx="611055" cy="0"/>
              </a:xfrm>
              <a:prstGeom prst="line">
                <a:avLst/>
              </a:prstGeom>
              <a:ln w="12700">
                <a:solidFill>
                  <a:srgbClr val="F1678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34786" y="3426930"/>
                <a:ext cx="0" cy="1808913"/>
              </a:xfrm>
              <a:prstGeom prst="line">
                <a:avLst/>
              </a:prstGeom>
              <a:ln w="12700">
                <a:solidFill>
                  <a:srgbClr val="F1678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39" idx="1"/>
              </p:cNvCxnSpPr>
              <p:nvPr/>
            </p:nvCxnSpPr>
            <p:spPr>
              <a:xfrm>
                <a:off x="6434786" y="3426930"/>
                <a:ext cx="402933" cy="0"/>
              </a:xfrm>
              <a:prstGeom prst="line">
                <a:avLst/>
              </a:prstGeom>
              <a:ln w="12700">
                <a:solidFill>
                  <a:srgbClr val="F16785"/>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9272640" y="4741982"/>
              <a:ext cx="1071127" cy="369332"/>
            </a:xfrm>
            <a:prstGeom prst="rect">
              <a:avLst/>
            </a:prstGeom>
            <a:noFill/>
          </p:spPr>
          <p:txBody>
            <a:bodyPr wrap="none" rtlCol="0">
              <a:spAutoFit/>
            </a:bodyPr>
            <a:lstStyle/>
            <a:p>
              <a:pPr algn="ctr"/>
              <a:r>
                <a:rPr lang="en-US" b="1" dirty="0">
                  <a:ea typeface="Source Sans Pro" charset="0"/>
                  <a:cs typeface="Source Sans Pro" charset="0"/>
                </a:rPr>
                <a:t> Exit loop</a:t>
              </a:r>
            </a:p>
          </p:txBody>
        </p:sp>
      </p:grpSp>
      <p:sp>
        <p:nvSpPr>
          <p:cNvPr id="36" name="TextBox 35"/>
          <p:cNvSpPr txBox="1"/>
          <p:nvPr/>
        </p:nvSpPr>
        <p:spPr>
          <a:xfrm>
            <a:off x="1650857" y="1801796"/>
            <a:ext cx="1066996" cy="528350"/>
          </a:xfrm>
          <a:prstGeom prst="rect">
            <a:avLst/>
          </a:prstGeom>
          <a:noFill/>
        </p:spPr>
        <p:txBody>
          <a:bodyPr wrap="square" rtlCol="0">
            <a:spAutoFit/>
          </a:bodyPr>
          <a:lstStyle/>
          <a:p>
            <a:pPr>
              <a:lnSpc>
                <a:spcPts val="3400"/>
              </a:lnSpc>
            </a:pPr>
            <a:r>
              <a:rPr lang="en-IN" sz="2800" b="1" dirty="0">
                <a:ea typeface="Source Sans Pro" charset="0"/>
                <a:cs typeface="Source Sans Pro" charset="0"/>
              </a:rPr>
              <a:t>Loop</a:t>
            </a:r>
          </a:p>
        </p:txBody>
      </p:sp>
    </p:spTree>
    <p:extLst>
      <p:ext uri="{BB962C8B-B14F-4D97-AF65-F5344CB8AC3E}">
        <p14:creationId xmlns:p14="http://schemas.microsoft.com/office/powerpoint/2010/main" val="3308554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578" y="1543427"/>
            <a:ext cx="1045190" cy="1040212"/>
          </a:xfrm>
          <a:prstGeom prst="rect">
            <a:avLst/>
          </a:prstGeom>
        </p:spPr>
      </p:pic>
      <p:cxnSp>
        <p:nvCxnSpPr>
          <p:cNvPr id="16" name="Straight Connector 15"/>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8441" y="611199"/>
            <a:ext cx="6610255" cy="707886"/>
          </a:xfrm>
          <a:prstGeom prst="rect">
            <a:avLst/>
          </a:prstGeom>
          <a:noFill/>
        </p:spPr>
        <p:txBody>
          <a:bodyPr wrap="square" rtlCol="0">
            <a:spAutoFit/>
          </a:bodyPr>
          <a:lstStyle/>
          <a:p>
            <a:r>
              <a:rPr lang="en-US" sz="4000" b="1" dirty="0">
                <a:solidFill>
                  <a:srgbClr val="696969"/>
                </a:solidFill>
                <a:ea typeface="FreeSet" charset="0"/>
                <a:cs typeface="FreeSet" charset="0"/>
              </a:rPr>
              <a:t>Loops</a:t>
            </a:r>
          </a:p>
        </p:txBody>
      </p:sp>
      <p:sp>
        <p:nvSpPr>
          <p:cNvPr id="14" name="TextBox 13"/>
          <p:cNvSpPr txBox="1"/>
          <p:nvPr/>
        </p:nvSpPr>
        <p:spPr>
          <a:xfrm>
            <a:off x="1650857" y="1801796"/>
            <a:ext cx="1066996" cy="514115"/>
          </a:xfrm>
          <a:prstGeom prst="rect">
            <a:avLst/>
          </a:prstGeom>
          <a:noFill/>
        </p:spPr>
        <p:txBody>
          <a:bodyPr wrap="square" rtlCol="0">
            <a:spAutoFit/>
          </a:bodyPr>
          <a:lstStyle/>
          <a:p>
            <a:pPr>
              <a:lnSpc>
                <a:spcPts val="3400"/>
              </a:lnSpc>
            </a:pPr>
            <a:r>
              <a:rPr lang="en-IN" sz="2800" b="1" dirty="0">
                <a:ea typeface="Source Sans Pro" charset="0"/>
                <a:cs typeface="Source Sans Pro" charset="0"/>
              </a:rPr>
              <a:t>Loop</a:t>
            </a:r>
          </a:p>
        </p:txBody>
      </p:sp>
      <p:pic>
        <p:nvPicPr>
          <p:cNvPr id="11" name="Picture 10"/>
          <p:cNvPicPr>
            <a:picLocks noChangeAspect="1"/>
          </p:cNvPicPr>
          <p:nvPr/>
        </p:nvPicPr>
        <p:blipFill>
          <a:blip r:embed="rId4"/>
          <a:stretch>
            <a:fillRect/>
          </a:stretch>
        </p:blipFill>
        <p:spPr>
          <a:xfrm>
            <a:off x="3383682" y="1543427"/>
            <a:ext cx="5675906" cy="4501580"/>
          </a:xfrm>
          <a:prstGeom prst="rect">
            <a:avLst/>
          </a:prstGeom>
        </p:spPr>
      </p:pic>
      <p:pic>
        <p:nvPicPr>
          <p:cNvPr id="38" name="Picture 37"/>
          <p:cNvPicPr>
            <a:picLocks noChangeAspect="1"/>
          </p:cNvPicPr>
          <p:nvPr/>
        </p:nvPicPr>
        <p:blipFill>
          <a:blip r:embed="rId5"/>
          <a:stretch>
            <a:fillRect/>
          </a:stretch>
        </p:blipFill>
        <p:spPr>
          <a:xfrm>
            <a:off x="2364479" y="1115321"/>
            <a:ext cx="9282784" cy="5801737"/>
          </a:xfrm>
          <a:prstGeom prst="rect">
            <a:avLst/>
          </a:prstGeom>
        </p:spPr>
      </p:pic>
    </p:spTree>
    <p:extLst>
      <p:ext uri="{BB962C8B-B14F-4D97-AF65-F5344CB8AC3E}">
        <p14:creationId xmlns:p14="http://schemas.microsoft.com/office/powerpoint/2010/main" val="6995162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829" y="4270185"/>
            <a:ext cx="1804872" cy="1813508"/>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pic>
      <p:grpSp>
        <p:nvGrpSpPr>
          <p:cNvPr id="13" name="Group 12"/>
          <p:cNvGrpSpPr/>
          <p:nvPr/>
        </p:nvGrpSpPr>
        <p:grpSpPr>
          <a:xfrm>
            <a:off x="596106" y="1538359"/>
            <a:ext cx="10996595" cy="1813508"/>
            <a:chOff x="596106" y="2834901"/>
            <a:chExt cx="10996595" cy="181350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6663"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06"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7829"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2387"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8200"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Python</a:t>
            </a:r>
          </a:p>
        </p:txBody>
      </p:sp>
      <p:grpSp>
        <p:nvGrpSpPr>
          <p:cNvPr id="45" name="Group 44"/>
          <p:cNvGrpSpPr/>
          <p:nvPr/>
        </p:nvGrpSpPr>
        <p:grpSpPr>
          <a:xfrm>
            <a:off x="332710" y="3778422"/>
            <a:ext cx="11517999" cy="414161"/>
            <a:chOff x="407771" y="4817968"/>
            <a:chExt cx="11517999" cy="414161"/>
          </a:xfrm>
        </p:grpSpPr>
        <p:sp>
          <p:nvSpPr>
            <p:cNvPr id="39" name="TextBox 38"/>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Variables</a:t>
              </a:r>
            </a:p>
          </p:txBody>
        </p:sp>
        <p:sp>
          <p:nvSpPr>
            <p:cNvPr id="40" name="TextBox 39"/>
            <p:cNvSpPr txBox="1"/>
            <p:nvPr/>
          </p:nvSpPr>
          <p:spPr>
            <a:xfrm>
              <a:off x="274703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Types</a:t>
              </a:r>
            </a:p>
          </p:txBody>
        </p:sp>
        <p:sp>
          <p:nvSpPr>
            <p:cNvPr id="41" name="TextBox 40"/>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Operators</a:t>
              </a:r>
            </a:p>
          </p:txBody>
        </p:sp>
        <p:sp>
          <p:nvSpPr>
            <p:cNvPr id="43" name="TextBox 42"/>
            <p:cNvSpPr txBox="1"/>
            <p:nvPr/>
          </p:nvSpPr>
          <p:spPr>
            <a:xfrm>
              <a:off x="7335160"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Conditions</a:t>
              </a:r>
            </a:p>
          </p:txBody>
        </p:sp>
        <p:sp>
          <p:nvSpPr>
            <p:cNvPr id="44" name="TextBox 43"/>
            <p:cNvSpPr txBox="1"/>
            <p:nvPr/>
          </p:nvSpPr>
          <p:spPr>
            <a:xfrm>
              <a:off x="9685676"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Loops</a:t>
              </a:r>
              <a:endParaRPr lang="en-IN" sz="2400" b="1" dirty="0">
                <a:latin typeface="+mn-lt"/>
              </a:endParaRPr>
            </a:p>
          </p:txBody>
        </p:sp>
      </p:grpSp>
      <p:cxnSp>
        <p:nvCxnSpPr>
          <p:cNvPr id="30" name="Straight Connector 2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3564"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10615"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8"/>
          <a:stretch>
            <a:fillRect/>
          </a:stretch>
        </p:blipFill>
        <p:spPr>
          <a:xfrm>
            <a:off x="861439" y="4982180"/>
            <a:ext cx="1383390" cy="395036"/>
          </a:xfrm>
          <a:prstGeom prst="rect">
            <a:avLst/>
          </a:prstGeom>
        </p:spPr>
      </p:pic>
      <p:pic>
        <p:nvPicPr>
          <p:cNvPr id="27" name="Picture 26"/>
          <p:cNvPicPr>
            <a:picLocks noChangeAspect="1"/>
          </p:cNvPicPr>
          <p:nvPr/>
        </p:nvPicPr>
        <p:blipFill>
          <a:blip r:embed="rId9"/>
          <a:stretch>
            <a:fillRect/>
          </a:stretch>
        </p:blipFill>
        <p:spPr>
          <a:xfrm>
            <a:off x="9977341" y="4948795"/>
            <a:ext cx="1071419" cy="450051"/>
          </a:xfrm>
          <a:prstGeom prst="rect">
            <a:avLst/>
          </a:prstGeom>
        </p:spPr>
      </p:pic>
      <p:grpSp>
        <p:nvGrpSpPr>
          <p:cNvPr id="28" name="Group 27"/>
          <p:cNvGrpSpPr/>
          <p:nvPr/>
        </p:nvGrpSpPr>
        <p:grpSpPr>
          <a:xfrm>
            <a:off x="485110" y="6346480"/>
            <a:ext cx="11204098" cy="414161"/>
            <a:chOff x="407771" y="4817968"/>
            <a:chExt cx="11204098" cy="414161"/>
          </a:xfrm>
        </p:grpSpPr>
        <p:sp>
          <p:nvSpPr>
            <p:cNvPr id="31" name="TextBox 30"/>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Function</a:t>
              </a:r>
            </a:p>
          </p:txBody>
        </p:sp>
        <p:sp>
          <p:nvSpPr>
            <p:cNvPr id="33" name="TextBox 32"/>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lambda function</a:t>
              </a:r>
            </a:p>
          </p:txBody>
        </p:sp>
        <p:sp>
          <p:nvSpPr>
            <p:cNvPr id="35" name="TextBox 34"/>
            <p:cNvSpPr txBox="1"/>
            <p:nvPr/>
          </p:nvSpPr>
          <p:spPr>
            <a:xfrm>
              <a:off x="9371775"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Date-time</a:t>
              </a:r>
              <a:endParaRPr lang="en-IN" sz="2400" b="1" dirty="0">
                <a:latin typeface="+mn-lt"/>
              </a:endParaRPr>
            </a:p>
          </p:txBody>
        </p:sp>
      </p:grpSp>
      <p:sp>
        <p:nvSpPr>
          <p:cNvPr id="5" name="Rectangle 4"/>
          <p:cNvSpPr/>
          <p:nvPr/>
        </p:nvSpPr>
        <p:spPr>
          <a:xfrm>
            <a:off x="5636526" y="4991256"/>
            <a:ext cx="996286" cy="369332"/>
          </a:xfrm>
          <a:prstGeom prst="rect">
            <a:avLst/>
          </a:prstGeom>
          <a:solidFill>
            <a:schemeClr val="accent1"/>
          </a:solidFill>
          <a:ln>
            <a:noFill/>
          </a:ln>
        </p:spPr>
        <p:txBody>
          <a:bodyPr wrap="square">
            <a:spAutoFit/>
          </a:bodyPr>
          <a:lstStyle/>
          <a:p>
            <a:r>
              <a:rPr lang="en-IN" b="1" dirty="0">
                <a:solidFill>
                  <a:schemeClr val="bg1"/>
                </a:solidFill>
              </a:rPr>
              <a:t>lambda</a:t>
            </a:r>
            <a:r>
              <a:rPr lang="en-IN" b="1" dirty="0"/>
              <a:t> </a:t>
            </a:r>
            <a:endParaRPr lang="en-IN" dirty="0"/>
          </a:p>
        </p:txBody>
      </p:sp>
    </p:spTree>
    <p:extLst>
      <p:ext uri="{BB962C8B-B14F-4D97-AF65-F5344CB8AC3E}">
        <p14:creationId xmlns:p14="http://schemas.microsoft.com/office/powerpoint/2010/main" val="3476210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6172" y="2321857"/>
            <a:ext cx="7715439" cy="2554545"/>
          </a:xfrm>
          <a:prstGeom prst="rect">
            <a:avLst/>
          </a:prstGeom>
        </p:spPr>
        <p:txBody>
          <a:bodyPr wrap="square">
            <a:spAutoFit/>
          </a:bodyPr>
          <a:lstStyle/>
          <a:p>
            <a:endParaRPr lang="en-IN" sz="2000" dirty="0"/>
          </a:p>
          <a:p>
            <a:r>
              <a:rPr lang="en-IN" sz="2000" dirty="0"/>
              <a:t>Functions are </a:t>
            </a:r>
            <a:r>
              <a:rPr lang="en-IN" sz="2000" b="1" dirty="0"/>
              <a:t>reusable piece of software</a:t>
            </a:r>
            <a:endParaRPr lang="en-IN" sz="2000" dirty="0"/>
          </a:p>
          <a:p>
            <a:endParaRPr lang="en-IN" sz="2000" dirty="0"/>
          </a:p>
          <a:p>
            <a:r>
              <a:rPr lang="en-IN" sz="2000" dirty="0"/>
              <a:t>Block of statements that </a:t>
            </a:r>
            <a:r>
              <a:rPr lang="en-IN" sz="2000" b="1" dirty="0"/>
              <a:t>accepts some arguments, perform some functionality, and provides the output</a:t>
            </a:r>
          </a:p>
          <a:p>
            <a:endParaRPr lang="en-IN" sz="2000" dirty="0"/>
          </a:p>
          <a:p>
            <a:r>
              <a:rPr lang="en-IN" sz="2000" dirty="0"/>
              <a:t>Defined using </a:t>
            </a:r>
            <a:r>
              <a:rPr lang="en-IN" sz="2000" b="1" dirty="0" err="1"/>
              <a:t>def</a:t>
            </a:r>
            <a:r>
              <a:rPr lang="en-IN" sz="2000" dirty="0"/>
              <a:t> keyword</a:t>
            </a:r>
          </a:p>
          <a:p>
            <a:endParaRPr lang="en-IN" sz="2000" dirty="0"/>
          </a:p>
        </p:txBody>
      </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Functions </a:t>
            </a:r>
          </a:p>
        </p:txBody>
      </p:sp>
      <p:cxnSp>
        <p:nvCxnSpPr>
          <p:cNvPr id="28" name="Straight Connector 27"/>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15167" y="1637086"/>
            <a:ext cx="3754921" cy="523220"/>
          </a:xfrm>
          <a:prstGeom prst="rect">
            <a:avLst/>
          </a:prstGeom>
          <a:noFill/>
        </p:spPr>
        <p:txBody>
          <a:bodyPr wrap="square" rtlCol="0">
            <a:spAutoFit/>
          </a:bodyPr>
          <a:lstStyle/>
          <a:p>
            <a:r>
              <a:rPr lang="en-US" sz="2800" b="1" dirty="0">
                <a:solidFill>
                  <a:srgbClr val="696969"/>
                </a:solidFill>
                <a:ea typeface="FreeSet" charset="0"/>
                <a:cs typeface="FreeSet" charset="0"/>
              </a:rPr>
              <a:t>Functions</a:t>
            </a: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376" y="1393064"/>
            <a:ext cx="1099722" cy="1104982"/>
          </a:xfrm>
          <a:prstGeom prst="rect">
            <a:avLst/>
          </a:prstGeom>
        </p:spPr>
      </p:pic>
      <p:sp>
        <p:nvSpPr>
          <p:cNvPr id="20" name="Rectangle 19"/>
          <p:cNvSpPr/>
          <p:nvPr/>
        </p:nvSpPr>
        <p:spPr>
          <a:xfrm>
            <a:off x="746172" y="1698460"/>
            <a:ext cx="482127" cy="4618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2903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8441" y="611199"/>
            <a:ext cx="6610255" cy="707886"/>
          </a:xfrm>
          <a:prstGeom prst="rect">
            <a:avLst/>
          </a:prstGeom>
          <a:noFill/>
        </p:spPr>
        <p:txBody>
          <a:bodyPr wrap="square" rtlCol="0">
            <a:spAutoFit/>
          </a:bodyPr>
          <a:lstStyle/>
          <a:p>
            <a:r>
              <a:rPr lang="en-US" sz="4000" b="1" dirty="0">
                <a:solidFill>
                  <a:srgbClr val="696969"/>
                </a:solidFill>
                <a:ea typeface="FreeSet" charset="0"/>
                <a:cs typeface="FreeSet" charset="0"/>
              </a:rPr>
              <a:t>Functions</a:t>
            </a:r>
          </a:p>
        </p:txBody>
      </p:sp>
      <p:pic>
        <p:nvPicPr>
          <p:cNvPr id="9" name="Picture 8"/>
          <p:cNvPicPr>
            <a:picLocks noChangeAspect="1"/>
          </p:cNvPicPr>
          <p:nvPr/>
        </p:nvPicPr>
        <p:blipFill>
          <a:blip r:embed="rId3"/>
          <a:stretch>
            <a:fillRect/>
          </a:stretch>
        </p:blipFill>
        <p:spPr>
          <a:xfrm>
            <a:off x="4047592" y="1452796"/>
            <a:ext cx="7930591" cy="4956617"/>
          </a:xfrm>
          <a:prstGeom prst="rect">
            <a:avLst/>
          </a:prstGeom>
        </p:spPr>
      </p:pic>
      <p:pic>
        <p:nvPicPr>
          <p:cNvPr id="10" name="Picture 9"/>
          <p:cNvPicPr>
            <a:picLocks noChangeAspect="1"/>
          </p:cNvPicPr>
          <p:nvPr/>
        </p:nvPicPr>
        <p:blipFill>
          <a:blip r:embed="rId4"/>
          <a:stretch>
            <a:fillRect/>
          </a:stretch>
        </p:blipFill>
        <p:spPr>
          <a:xfrm>
            <a:off x="5018741" y="1924330"/>
            <a:ext cx="6008649" cy="3794329"/>
          </a:xfrm>
          <a:prstGeom prst="rect">
            <a:avLst/>
          </a:prstGeom>
        </p:spPr>
      </p:pic>
      <p:sp>
        <p:nvSpPr>
          <p:cNvPr id="12" name="TextBox 11"/>
          <p:cNvSpPr txBox="1"/>
          <p:nvPr/>
        </p:nvSpPr>
        <p:spPr>
          <a:xfrm>
            <a:off x="1773683" y="1856388"/>
            <a:ext cx="1733788" cy="523220"/>
          </a:xfrm>
          <a:prstGeom prst="rect">
            <a:avLst/>
          </a:prstGeom>
          <a:noFill/>
        </p:spPr>
        <p:txBody>
          <a:bodyPr wrap="square" rtlCol="0">
            <a:spAutoFit/>
          </a:bodyPr>
          <a:lstStyle/>
          <a:p>
            <a:r>
              <a:rPr lang="en-US" sz="2800" b="1" dirty="0">
                <a:solidFill>
                  <a:srgbClr val="696969"/>
                </a:solidFill>
                <a:ea typeface="FreeSet" charset="0"/>
                <a:cs typeface="FreeSet" charset="0"/>
              </a:rPr>
              <a:t>Functions</a:t>
            </a:r>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376" y="1570487"/>
            <a:ext cx="1099722" cy="1104982"/>
          </a:xfrm>
          <a:prstGeom prst="rect">
            <a:avLst/>
          </a:prstGeom>
        </p:spPr>
      </p:pic>
      <p:sp>
        <p:nvSpPr>
          <p:cNvPr id="17" name="Rectangle 16"/>
          <p:cNvSpPr/>
          <p:nvPr/>
        </p:nvSpPr>
        <p:spPr>
          <a:xfrm>
            <a:off x="746172" y="1916826"/>
            <a:ext cx="482127" cy="4618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12486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829"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596106" y="1538359"/>
            <a:ext cx="10996595" cy="1813508"/>
            <a:chOff x="596106" y="2834901"/>
            <a:chExt cx="10996595" cy="181350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6663"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06"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7829"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2387"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8200"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Python</a:t>
            </a:r>
          </a:p>
        </p:txBody>
      </p:sp>
      <p:grpSp>
        <p:nvGrpSpPr>
          <p:cNvPr id="45" name="Group 44"/>
          <p:cNvGrpSpPr/>
          <p:nvPr/>
        </p:nvGrpSpPr>
        <p:grpSpPr>
          <a:xfrm>
            <a:off x="332710" y="3778422"/>
            <a:ext cx="11517999" cy="414161"/>
            <a:chOff x="407771" y="4817968"/>
            <a:chExt cx="11517999" cy="414161"/>
          </a:xfrm>
        </p:grpSpPr>
        <p:sp>
          <p:nvSpPr>
            <p:cNvPr id="39" name="TextBox 38"/>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Variables</a:t>
              </a:r>
            </a:p>
          </p:txBody>
        </p:sp>
        <p:sp>
          <p:nvSpPr>
            <p:cNvPr id="40" name="TextBox 39"/>
            <p:cNvSpPr txBox="1"/>
            <p:nvPr/>
          </p:nvSpPr>
          <p:spPr>
            <a:xfrm>
              <a:off x="274703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Types</a:t>
              </a:r>
            </a:p>
          </p:txBody>
        </p:sp>
        <p:sp>
          <p:nvSpPr>
            <p:cNvPr id="41" name="TextBox 40"/>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Operators</a:t>
              </a:r>
            </a:p>
          </p:txBody>
        </p:sp>
        <p:sp>
          <p:nvSpPr>
            <p:cNvPr id="43" name="TextBox 42"/>
            <p:cNvSpPr txBox="1"/>
            <p:nvPr/>
          </p:nvSpPr>
          <p:spPr>
            <a:xfrm>
              <a:off x="7335160"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Conditions</a:t>
              </a:r>
            </a:p>
          </p:txBody>
        </p:sp>
        <p:sp>
          <p:nvSpPr>
            <p:cNvPr id="44" name="TextBox 43"/>
            <p:cNvSpPr txBox="1"/>
            <p:nvPr/>
          </p:nvSpPr>
          <p:spPr>
            <a:xfrm>
              <a:off x="9685676"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Loops</a:t>
              </a:r>
              <a:endParaRPr lang="en-IN" sz="2400" b="1" dirty="0">
                <a:latin typeface="+mn-lt"/>
              </a:endParaRPr>
            </a:p>
          </p:txBody>
        </p:sp>
      </p:grpSp>
      <p:cxnSp>
        <p:nvCxnSpPr>
          <p:cNvPr id="30" name="Straight Connector 2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3564" y="4270185"/>
            <a:ext cx="1804872" cy="1813508"/>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pic>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10615"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4" name="Picture 23"/>
          <p:cNvPicPr>
            <a:picLocks noChangeAspect="1"/>
          </p:cNvPicPr>
          <p:nvPr/>
        </p:nvPicPr>
        <p:blipFill>
          <a:blip r:embed="rId8"/>
          <a:stretch>
            <a:fillRect/>
          </a:stretch>
        </p:blipFill>
        <p:spPr>
          <a:xfrm>
            <a:off x="861439" y="4982180"/>
            <a:ext cx="1383390" cy="395036"/>
          </a:xfrm>
          <a:prstGeom prst="rect">
            <a:avLst/>
          </a:prstGeom>
        </p:spPr>
      </p:pic>
      <p:pic>
        <p:nvPicPr>
          <p:cNvPr id="27" name="Picture 26"/>
          <p:cNvPicPr>
            <a:picLocks noChangeAspect="1"/>
          </p:cNvPicPr>
          <p:nvPr/>
        </p:nvPicPr>
        <p:blipFill>
          <a:blip r:embed="rId9"/>
          <a:stretch>
            <a:fillRect/>
          </a:stretch>
        </p:blipFill>
        <p:spPr>
          <a:xfrm>
            <a:off x="9977341" y="4948795"/>
            <a:ext cx="1071419" cy="450051"/>
          </a:xfrm>
          <a:prstGeom prst="rect">
            <a:avLst/>
          </a:prstGeom>
        </p:spPr>
      </p:pic>
      <p:grpSp>
        <p:nvGrpSpPr>
          <p:cNvPr id="28" name="Group 27"/>
          <p:cNvGrpSpPr/>
          <p:nvPr/>
        </p:nvGrpSpPr>
        <p:grpSpPr>
          <a:xfrm>
            <a:off x="485110" y="6346480"/>
            <a:ext cx="11204098" cy="414161"/>
            <a:chOff x="407771" y="4817968"/>
            <a:chExt cx="11204098" cy="414161"/>
          </a:xfrm>
        </p:grpSpPr>
        <p:sp>
          <p:nvSpPr>
            <p:cNvPr id="31" name="TextBox 30"/>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Function</a:t>
              </a:r>
            </a:p>
          </p:txBody>
        </p:sp>
        <p:sp>
          <p:nvSpPr>
            <p:cNvPr id="33" name="TextBox 32"/>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lambda function</a:t>
              </a:r>
            </a:p>
          </p:txBody>
        </p:sp>
        <p:sp>
          <p:nvSpPr>
            <p:cNvPr id="35" name="TextBox 34"/>
            <p:cNvSpPr txBox="1"/>
            <p:nvPr/>
          </p:nvSpPr>
          <p:spPr>
            <a:xfrm>
              <a:off x="9371775"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Date-time</a:t>
              </a:r>
              <a:endParaRPr lang="en-IN" sz="2400" b="1" dirty="0">
                <a:latin typeface="+mn-lt"/>
              </a:endParaRPr>
            </a:p>
          </p:txBody>
        </p:sp>
      </p:grpSp>
      <p:sp>
        <p:nvSpPr>
          <p:cNvPr id="5" name="Rectangle 4"/>
          <p:cNvSpPr/>
          <p:nvPr/>
        </p:nvSpPr>
        <p:spPr>
          <a:xfrm>
            <a:off x="5636526" y="4991256"/>
            <a:ext cx="996286" cy="369332"/>
          </a:xfrm>
          <a:prstGeom prst="rect">
            <a:avLst/>
          </a:prstGeom>
          <a:solidFill>
            <a:schemeClr val="accent1"/>
          </a:solidFill>
          <a:ln>
            <a:noFill/>
          </a:ln>
        </p:spPr>
        <p:txBody>
          <a:bodyPr wrap="square">
            <a:spAutoFit/>
          </a:bodyPr>
          <a:lstStyle/>
          <a:p>
            <a:r>
              <a:rPr lang="en-IN" b="1" dirty="0">
                <a:solidFill>
                  <a:schemeClr val="bg1"/>
                </a:solidFill>
              </a:rPr>
              <a:t>lambda</a:t>
            </a:r>
            <a:r>
              <a:rPr lang="en-IN" b="1" dirty="0"/>
              <a:t> </a:t>
            </a:r>
            <a:endParaRPr lang="en-IN" dirty="0"/>
          </a:p>
        </p:txBody>
      </p:sp>
    </p:spTree>
    <p:extLst>
      <p:ext uri="{BB962C8B-B14F-4D97-AF65-F5344CB8AC3E}">
        <p14:creationId xmlns:p14="http://schemas.microsoft.com/office/powerpoint/2010/main" val="23719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78441" y="611199"/>
            <a:ext cx="11004043" cy="707886"/>
          </a:xfrm>
          <a:prstGeom prst="rect">
            <a:avLst/>
          </a:prstGeom>
          <a:noFill/>
        </p:spPr>
        <p:txBody>
          <a:bodyPr wrap="square" rtlCol="0">
            <a:spAutoFit/>
          </a:bodyPr>
          <a:lstStyle/>
          <a:p>
            <a:r>
              <a:rPr lang="en-US" sz="4000" b="1" dirty="0">
                <a:solidFill>
                  <a:srgbClr val="696969"/>
                </a:solidFill>
                <a:ea typeface="FreeSet" charset="0"/>
                <a:cs typeface="FreeSet" charset="0"/>
              </a:rPr>
              <a:t>How popular is Python?</a:t>
            </a:r>
          </a:p>
        </p:txBody>
      </p:sp>
      <p:grpSp>
        <p:nvGrpSpPr>
          <p:cNvPr id="7" name="Group 6"/>
          <p:cNvGrpSpPr/>
          <p:nvPr/>
        </p:nvGrpSpPr>
        <p:grpSpPr>
          <a:xfrm>
            <a:off x="2751646" y="3118703"/>
            <a:ext cx="2477360" cy="2708874"/>
            <a:chOff x="1782403" y="2709527"/>
            <a:chExt cx="2477360" cy="2708874"/>
          </a:xfrm>
        </p:grpSpPr>
        <p:sp>
          <p:nvSpPr>
            <p:cNvPr id="83" name="TextBox 82"/>
            <p:cNvSpPr txBox="1"/>
            <p:nvPr/>
          </p:nvSpPr>
          <p:spPr>
            <a:xfrm>
              <a:off x="1782403" y="3430236"/>
              <a:ext cx="530842"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34%</a:t>
              </a:r>
            </a:p>
          </p:txBody>
        </p:sp>
        <p:sp>
          <p:nvSpPr>
            <p:cNvPr id="84" name="TextBox 83"/>
            <p:cNvSpPr txBox="1"/>
            <p:nvPr/>
          </p:nvSpPr>
          <p:spPr>
            <a:xfrm>
              <a:off x="3036116" y="2709527"/>
              <a:ext cx="530842"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42%</a:t>
              </a:r>
            </a:p>
          </p:txBody>
        </p:sp>
        <p:sp>
          <p:nvSpPr>
            <p:cNvPr id="85" name="TextBox 84"/>
            <p:cNvSpPr txBox="1"/>
            <p:nvPr/>
          </p:nvSpPr>
          <p:spPr>
            <a:xfrm>
              <a:off x="2372261" y="5044452"/>
              <a:ext cx="645238" cy="373949"/>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8.5%</a:t>
              </a:r>
            </a:p>
          </p:txBody>
        </p:sp>
        <p:sp>
          <p:nvSpPr>
            <p:cNvPr id="86" name="TextBox 85"/>
            <p:cNvSpPr txBox="1"/>
            <p:nvPr/>
          </p:nvSpPr>
          <p:spPr>
            <a:xfrm>
              <a:off x="3614525" y="4476225"/>
              <a:ext cx="645238"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16%</a:t>
              </a:r>
            </a:p>
          </p:txBody>
        </p:sp>
      </p:grpSp>
      <p:grpSp>
        <p:nvGrpSpPr>
          <p:cNvPr id="10" name="Group 9"/>
          <p:cNvGrpSpPr/>
          <p:nvPr/>
        </p:nvGrpSpPr>
        <p:grpSpPr>
          <a:xfrm>
            <a:off x="5590766" y="3222691"/>
            <a:ext cx="2511972" cy="2394604"/>
            <a:chOff x="4617192" y="2848446"/>
            <a:chExt cx="2511972" cy="2394604"/>
          </a:xfrm>
        </p:grpSpPr>
        <p:sp>
          <p:nvSpPr>
            <p:cNvPr id="87" name="TextBox 86"/>
            <p:cNvSpPr txBox="1"/>
            <p:nvPr/>
          </p:nvSpPr>
          <p:spPr>
            <a:xfrm>
              <a:off x="4617192" y="2848446"/>
              <a:ext cx="645238"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41%</a:t>
              </a:r>
            </a:p>
          </p:txBody>
        </p:sp>
        <p:sp>
          <p:nvSpPr>
            <p:cNvPr id="88" name="TextBox 87"/>
            <p:cNvSpPr txBox="1"/>
            <p:nvPr/>
          </p:nvSpPr>
          <p:spPr>
            <a:xfrm>
              <a:off x="5259023" y="4857346"/>
              <a:ext cx="645238"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12%</a:t>
              </a:r>
            </a:p>
          </p:txBody>
        </p:sp>
        <p:sp>
          <p:nvSpPr>
            <p:cNvPr id="89" name="TextBox 88"/>
            <p:cNvSpPr txBox="1"/>
            <p:nvPr/>
          </p:nvSpPr>
          <p:spPr>
            <a:xfrm>
              <a:off x="5863522" y="3247109"/>
              <a:ext cx="645238" cy="374013"/>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36%</a:t>
              </a:r>
            </a:p>
          </p:txBody>
        </p:sp>
        <p:sp>
          <p:nvSpPr>
            <p:cNvPr id="90" name="TextBox 89"/>
            <p:cNvSpPr txBox="1"/>
            <p:nvPr/>
          </p:nvSpPr>
          <p:spPr>
            <a:xfrm>
              <a:off x="6483926" y="4869101"/>
              <a:ext cx="645238" cy="373949"/>
            </a:xfrm>
            <a:prstGeom prst="rect">
              <a:avLst/>
            </a:prstGeom>
            <a:noFill/>
          </p:spPr>
          <p:txBody>
            <a:bodyPr wrap="square" rtlCol="0">
              <a:spAutoFit/>
            </a:bodyPr>
            <a:lstStyle/>
            <a:p>
              <a:pPr algn="ctr">
                <a:lnSpc>
                  <a:spcPts val="2500"/>
                </a:lnSpc>
              </a:pPr>
              <a:r>
                <a:rPr lang="en-IN" sz="1400" b="1" dirty="0">
                  <a:solidFill>
                    <a:schemeClr val="bg1"/>
                  </a:solidFill>
                  <a:latin typeface="Trebuchet MS" panose="020B0603020202020204" pitchFamily="34" charset="0"/>
                  <a:ea typeface="Source Sans Pro Semibold" charset="0"/>
                  <a:cs typeface="Source Sans Pro Semibold" charset="0"/>
                </a:rPr>
                <a:t>11%</a:t>
              </a:r>
            </a:p>
          </p:txBody>
        </p:sp>
      </p:grpSp>
      <p:cxnSp>
        <p:nvCxnSpPr>
          <p:cNvPr id="45" name="Straight Connector 44"/>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054" name="Picture 6" descr="a graph showing the growth of python's popularit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386" y="1421213"/>
            <a:ext cx="7600013" cy="5010200"/>
          </a:xfrm>
          <a:prstGeom prst="roundRect">
            <a:avLst>
              <a:gd name="adj" fmla="val 16667"/>
            </a:avLst>
          </a:prstGeom>
          <a:ln/>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03200" y="6529169"/>
            <a:ext cx="6096000" cy="246221"/>
          </a:xfrm>
          <a:prstGeom prst="rect">
            <a:avLst/>
          </a:prstGeom>
        </p:spPr>
        <p:txBody>
          <a:bodyPr>
            <a:spAutoFit/>
          </a:bodyPr>
          <a:lstStyle/>
          <a:p>
            <a:r>
              <a:rPr lang="en-IN" sz="1000" dirty="0"/>
              <a:t>Source: </a:t>
            </a:r>
            <a:r>
              <a:rPr lang="en-IN" sz="1000" dirty="0">
                <a:hlinkClick r:id="rId4"/>
              </a:rPr>
              <a:t>https://www.monterail.com/blog/what-is-python-and-why-is-it-so-popular</a:t>
            </a:r>
            <a:endParaRPr lang="en-IN" sz="1000" dirty="0"/>
          </a:p>
        </p:txBody>
      </p:sp>
    </p:spTree>
    <p:extLst>
      <p:ext uri="{BB962C8B-B14F-4D97-AF65-F5344CB8AC3E}">
        <p14:creationId xmlns:p14="http://schemas.microsoft.com/office/powerpoint/2010/main" val="3038492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6172" y="2772235"/>
            <a:ext cx="7715439" cy="1631216"/>
          </a:xfrm>
          <a:prstGeom prst="rect">
            <a:avLst/>
          </a:prstGeom>
        </p:spPr>
        <p:txBody>
          <a:bodyPr wrap="square">
            <a:spAutoFit/>
          </a:bodyPr>
          <a:lstStyle/>
          <a:p>
            <a:r>
              <a:rPr lang="en-IN" sz="2000" b="1" dirty="0"/>
              <a:t>A lambda function is a piece of code that contain only a single expression and can take any number of arguments</a:t>
            </a:r>
          </a:p>
          <a:p>
            <a:endParaRPr lang="en-IN" sz="2000" b="1" dirty="0">
              <a:solidFill>
                <a:schemeClr val="accent4"/>
              </a:solidFill>
            </a:endParaRPr>
          </a:p>
          <a:p>
            <a:r>
              <a:rPr lang="en-IN" sz="2000" b="1" dirty="0">
                <a:solidFill>
                  <a:schemeClr val="accent4"/>
                </a:solidFill>
              </a:rPr>
              <a:t>lambda arguments: expression  </a:t>
            </a:r>
          </a:p>
          <a:p>
            <a:endParaRPr lang="en-IN" sz="2000" b="1" dirty="0">
              <a:solidFill>
                <a:schemeClr val="accent4"/>
              </a:solidFill>
            </a:endParaRPr>
          </a:p>
        </p:txBody>
      </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Lambda Function</a:t>
            </a:r>
          </a:p>
        </p:txBody>
      </p:sp>
      <p:cxnSp>
        <p:nvCxnSpPr>
          <p:cNvPr id="28" name="Straight Connector 27"/>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619633" y="1650734"/>
            <a:ext cx="3754921" cy="523220"/>
          </a:xfrm>
          <a:prstGeom prst="rect">
            <a:avLst/>
          </a:prstGeom>
          <a:noFill/>
        </p:spPr>
        <p:txBody>
          <a:bodyPr wrap="square" rtlCol="0">
            <a:spAutoFit/>
          </a:bodyPr>
          <a:lstStyle/>
          <a:p>
            <a:r>
              <a:rPr lang="en-US" sz="2800" b="1" dirty="0">
                <a:solidFill>
                  <a:srgbClr val="696969"/>
                </a:solidFill>
                <a:ea typeface="FreeSet" charset="0"/>
                <a:cs typeface="FreeSet" charset="0"/>
              </a:rPr>
              <a:t>Lambda Function</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376" y="1393064"/>
            <a:ext cx="1099722" cy="1104982"/>
          </a:xfrm>
          <a:prstGeom prst="rect">
            <a:avLst/>
          </a:prstGeom>
        </p:spPr>
      </p:pic>
      <p:sp>
        <p:nvSpPr>
          <p:cNvPr id="9" name="Rectangle 8"/>
          <p:cNvSpPr/>
          <p:nvPr/>
        </p:nvSpPr>
        <p:spPr>
          <a:xfrm>
            <a:off x="746172" y="1698460"/>
            <a:ext cx="482127" cy="4618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041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8441" y="611199"/>
            <a:ext cx="6610255" cy="707886"/>
          </a:xfrm>
          <a:prstGeom prst="rect">
            <a:avLst/>
          </a:prstGeom>
          <a:noFill/>
        </p:spPr>
        <p:txBody>
          <a:bodyPr wrap="square" rtlCol="0">
            <a:spAutoFit/>
          </a:bodyPr>
          <a:lstStyle/>
          <a:p>
            <a:r>
              <a:rPr lang="en-US" sz="4000" b="1" dirty="0">
                <a:solidFill>
                  <a:srgbClr val="696969"/>
                </a:solidFill>
                <a:ea typeface="FreeSet" charset="0"/>
                <a:cs typeface="FreeSet" charset="0"/>
              </a:rPr>
              <a:t>Lambda Function</a:t>
            </a:r>
          </a:p>
        </p:txBody>
      </p:sp>
      <p:pic>
        <p:nvPicPr>
          <p:cNvPr id="9" name="Picture 8"/>
          <p:cNvPicPr>
            <a:picLocks noChangeAspect="1"/>
          </p:cNvPicPr>
          <p:nvPr/>
        </p:nvPicPr>
        <p:blipFill>
          <a:blip r:embed="rId3"/>
          <a:stretch>
            <a:fillRect/>
          </a:stretch>
        </p:blipFill>
        <p:spPr>
          <a:xfrm>
            <a:off x="4047592" y="1452796"/>
            <a:ext cx="7930591" cy="4956617"/>
          </a:xfrm>
          <a:prstGeom prst="rect">
            <a:avLst/>
          </a:prstGeom>
        </p:spPr>
      </p:pic>
      <p:sp>
        <p:nvSpPr>
          <p:cNvPr id="12" name="TextBox 11"/>
          <p:cNvSpPr txBox="1"/>
          <p:nvPr/>
        </p:nvSpPr>
        <p:spPr>
          <a:xfrm>
            <a:off x="1514378" y="1801796"/>
            <a:ext cx="2852906" cy="523220"/>
          </a:xfrm>
          <a:prstGeom prst="rect">
            <a:avLst/>
          </a:prstGeom>
          <a:noFill/>
        </p:spPr>
        <p:txBody>
          <a:bodyPr wrap="square" rtlCol="0">
            <a:spAutoFit/>
          </a:bodyPr>
          <a:lstStyle/>
          <a:p>
            <a:r>
              <a:rPr lang="en-US" sz="2800" b="1" dirty="0">
                <a:solidFill>
                  <a:srgbClr val="696969"/>
                </a:solidFill>
                <a:ea typeface="FreeSet" charset="0"/>
                <a:cs typeface="FreeSet" charset="0"/>
              </a:rPr>
              <a:t>Lambda Function</a:t>
            </a:r>
          </a:p>
        </p:txBody>
      </p:sp>
      <p:pic>
        <p:nvPicPr>
          <p:cNvPr id="2" name="Picture 1"/>
          <p:cNvPicPr>
            <a:picLocks noChangeAspect="1"/>
          </p:cNvPicPr>
          <p:nvPr/>
        </p:nvPicPr>
        <p:blipFill>
          <a:blip r:embed="rId4"/>
          <a:stretch>
            <a:fillRect/>
          </a:stretch>
        </p:blipFill>
        <p:spPr>
          <a:xfrm>
            <a:off x="5024943" y="1960715"/>
            <a:ext cx="5920560" cy="3689457"/>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5784" y="1556840"/>
            <a:ext cx="1099722" cy="1104982"/>
          </a:xfrm>
          <a:prstGeom prst="rect">
            <a:avLst/>
          </a:prstGeom>
        </p:spPr>
      </p:pic>
      <p:sp>
        <p:nvSpPr>
          <p:cNvPr id="13" name="Rectangle 12"/>
          <p:cNvSpPr/>
          <p:nvPr/>
        </p:nvSpPr>
        <p:spPr>
          <a:xfrm>
            <a:off x="691580" y="1862236"/>
            <a:ext cx="482127" cy="4618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68821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829"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3" name="Group 12"/>
          <p:cNvGrpSpPr/>
          <p:nvPr/>
        </p:nvGrpSpPr>
        <p:grpSpPr>
          <a:xfrm>
            <a:off x="596106" y="1538359"/>
            <a:ext cx="10996595" cy="1813508"/>
            <a:chOff x="596106" y="2834901"/>
            <a:chExt cx="10996595" cy="1813508"/>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6663"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106"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87829"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892387" y="2834901"/>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8200" y="2834901"/>
              <a:ext cx="1813508"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Programming in Python</a:t>
            </a:r>
          </a:p>
        </p:txBody>
      </p:sp>
      <p:grpSp>
        <p:nvGrpSpPr>
          <p:cNvPr id="45" name="Group 44"/>
          <p:cNvGrpSpPr/>
          <p:nvPr/>
        </p:nvGrpSpPr>
        <p:grpSpPr>
          <a:xfrm>
            <a:off x="332710" y="3778422"/>
            <a:ext cx="11517999" cy="414161"/>
            <a:chOff x="407771" y="4817968"/>
            <a:chExt cx="11517999" cy="414161"/>
          </a:xfrm>
        </p:grpSpPr>
        <p:sp>
          <p:nvSpPr>
            <p:cNvPr id="39" name="TextBox 38"/>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Variables</a:t>
              </a:r>
            </a:p>
          </p:txBody>
        </p:sp>
        <p:sp>
          <p:nvSpPr>
            <p:cNvPr id="40" name="TextBox 39"/>
            <p:cNvSpPr txBox="1"/>
            <p:nvPr/>
          </p:nvSpPr>
          <p:spPr>
            <a:xfrm>
              <a:off x="274703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Data Types</a:t>
              </a:r>
            </a:p>
          </p:txBody>
        </p:sp>
        <p:sp>
          <p:nvSpPr>
            <p:cNvPr id="41" name="TextBox 40"/>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Operators</a:t>
              </a:r>
            </a:p>
          </p:txBody>
        </p:sp>
        <p:sp>
          <p:nvSpPr>
            <p:cNvPr id="43" name="TextBox 42"/>
            <p:cNvSpPr txBox="1"/>
            <p:nvPr/>
          </p:nvSpPr>
          <p:spPr>
            <a:xfrm>
              <a:off x="7335160"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Conditions</a:t>
              </a:r>
            </a:p>
          </p:txBody>
        </p:sp>
        <p:sp>
          <p:nvSpPr>
            <p:cNvPr id="44" name="TextBox 43"/>
            <p:cNvSpPr txBox="1"/>
            <p:nvPr/>
          </p:nvSpPr>
          <p:spPr>
            <a:xfrm>
              <a:off x="9685676"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Loops</a:t>
              </a:r>
              <a:endParaRPr lang="en-IN" sz="2400" b="1" dirty="0">
                <a:latin typeface="+mn-lt"/>
              </a:endParaRPr>
            </a:p>
          </p:txBody>
        </p:sp>
      </p:grpSp>
      <p:cxnSp>
        <p:nvCxnSpPr>
          <p:cNvPr id="30" name="Straight Connector 29"/>
          <p:cNvCxnSpPr/>
          <p:nvPr/>
        </p:nvCxnSpPr>
        <p:spPr>
          <a:xfrm>
            <a:off x="587829" y="1306429"/>
            <a:ext cx="11604171" cy="0"/>
          </a:xfrm>
          <a:prstGeom prst="line">
            <a:avLst/>
          </a:prstGeom>
          <a:ln>
            <a:solidFill>
              <a:srgbClr val="3CB6DD"/>
            </a:solidFill>
            <a:headEnd type="ova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93564" y="4270185"/>
            <a:ext cx="1804872" cy="1813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3" name="Picture 2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10615" y="4270185"/>
            <a:ext cx="1804872" cy="1813508"/>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pic>
      <p:pic>
        <p:nvPicPr>
          <p:cNvPr id="24" name="Picture 23"/>
          <p:cNvPicPr>
            <a:picLocks noChangeAspect="1"/>
          </p:cNvPicPr>
          <p:nvPr/>
        </p:nvPicPr>
        <p:blipFill>
          <a:blip r:embed="rId8"/>
          <a:stretch>
            <a:fillRect/>
          </a:stretch>
        </p:blipFill>
        <p:spPr>
          <a:xfrm>
            <a:off x="861439" y="4982180"/>
            <a:ext cx="1383390" cy="395036"/>
          </a:xfrm>
          <a:prstGeom prst="rect">
            <a:avLst/>
          </a:prstGeom>
        </p:spPr>
      </p:pic>
      <p:pic>
        <p:nvPicPr>
          <p:cNvPr id="27" name="Picture 26"/>
          <p:cNvPicPr>
            <a:picLocks noChangeAspect="1"/>
          </p:cNvPicPr>
          <p:nvPr/>
        </p:nvPicPr>
        <p:blipFill>
          <a:blip r:embed="rId9"/>
          <a:stretch>
            <a:fillRect/>
          </a:stretch>
        </p:blipFill>
        <p:spPr>
          <a:xfrm>
            <a:off x="9977341" y="4948795"/>
            <a:ext cx="1071419" cy="450051"/>
          </a:xfrm>
          <a:prstGeom prst="rect">
            <a:avLst/>
          </a:prstGeom>
        </p:spPr>
      </p:pic>
      <p:grpSp>
        <p:nvGrpSpPr>
          <p:cNvPr id="28" name="Group 27"/>
          <p:cNvGrpSpPr/>
          <p:nvPr/>
        </p:nvGrpSpPr>
        <p:grpSpPr>
          <a:xfrm>
            <a:off x="485110" y="6346480"/>
            <a:ext cx="11204098" cy="414161"/>
            <a:chOff x="407771" y="4817968"/>
            <a:chExt cx="11204098" cy="414161"/>
          </a:xfrm>
        </p:grpSpPr>
        <p:sp>
          <p:nvSpPr>
            <p:cNvPr id="31" name="TextBox 30"/>
            <p:cNvSpPr txBox="1"/>
            <p:nvPr/>
          </p:nvSpPr>
          <p:spPr>
            <a:xfrm>
              <a:off x="407771"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Function</a:t>
              </a:r>
            </a:p>
          </p:txBody>
        </p:sp>
        <p:sp>
          <p:nvSpPr>
            <p:cNvPr id="33" name="TextBox 32"/>
            <p:cNvSpPr txBox="1"/>
            <p:nvPr/>
          </p:nvSpPr>
          <p:spPr>
            <a:xfrm>
              <a:off x="5044146" y="4832019"/>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lambda function</a:t>
              </a:r>
            </a:p>
          </p:txBody>
        </p:sp>
        <p:sp>
          <p:nvSpPr>
            <p:cNvPr id="35" name="TextBox 34"/>
            <p:cNvSpPr txBox="1"/>
            <p:nvPr/>
          </p:nvSpPr>
          <p:spPr>
            <a:xfrm>
              <a:off x="9371775" y="4817968"/>
              <a:ext cx="2240094"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b="1" dirty="0">
                  <a:latin typeface="+mn-lt"/>
                </a:rPr>
                <a:t>Date-time</a:t>
              </a:r>
              <a:endParaRPr lang="en-IN" sz="2400" b="1" dirty="0">
                <a:latin typeface="+mn-lt"/>
              </a:endParaRPr>
            </a:p>
          </p:txBody>
        </p:sp>
      </p:grpSp>
      <p:sp>
        <p:nvSpPr>
          <p:cNvPr id="5" name="Rectangle 4"/>
          <p:cNvSpPr/>
          <p:nvPr/>
        </p:nvSpPr>
        <p:spPr>
          <a:xfrm>
            <a:off x="5636526" y="4991256"/>
            <a:ext cx="996286" cy="369332"/>
          </a:xfrm>
          <a:prstGeom prst="rect">
            <a:avLst/>
          </a:prstGeom>
          <a:solidFill>
            <a:schemeClr val="accent1"/>
          </a:solidFill>
          <a:ln>
            <a:noFill/>
          </a:ln>
        </p:spPr>
        <p:txBody>
          <a:bodyPr wrap="square">
            <a:spAutoFit/>
          </a:bodyPr>
          <a:lstStyle/>
          <a:p>
            <a:r>
              <a:rPr lang="en-IN" b="1" dirty="0">
                <a:solidFill>
                  <a:schemeClr val="bg1"/>
                </a:solidFill>
              </a:rPr>
              <a:t>lambda</a:t>
            </a:r>
            <a:r>
              <a:rPr lang="en-IN" b="1" dirty="0"/>
              <a:t> </a:t>
            </a:r>
            <a:endParaRPr lang="en-IN" dirty="0"/>
          </a:p>
        </p:txBody>
      </p:sp>
    </p:spTree>
    <p:extLst>
      <p:ext uri="{BB962C8B-B14F-4D97-AF65-F5344CB8AC3E}">
        <p14:creationId xmlns:p14="http://schemas.microsoft.com/office/powerpoint/2010/main" val="3338008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46172" y="2635758"/>
            <a:ext cx="7715439" cy="2554545"/>
          </a:xfrm>
          <a:prstGeom prst="rect">
            <a:avLst/>
          </a:prstGeom>
        </p:spPr>
        <p:txBody>
          <a:bodyPr wrap="square">
            <a:spAutoFit/>
          </a:bodyPr>
          <a:lstStyle/>
          <a:p>
            <a:r>
              <a:rPr lang="en-IN" sz="2000" b="1" dirty="0"/>
              <a:t>Python has a built-in date time module for working with dates and times</a:t>
            </a:r>
          </a:p>
          <a:p>
            <a:endParaRPr lang="en-IN" sz="2000" b="1" dirty="0"/>
          </a:p>
          <a:p>
            <a:r>
              <a:rPr lang="en-IN" sz="2000" b="1" dirty="0"/>
              <a:t>Python offers very powerful and flexible date time capabilities </a:t>
            </a:r>
          </a:p>
          <a:p>
            <a:endParaRPr lang="en-IN" sz="2000" b="1" dirty="0"/>
          </a:p>
          <a:p>
            <a:r>
              <a:rPr lang="en-IN" sz="2000" b="1" dirty="0"/>
              <a:t>Date-time is capable of operating at a scale of time measured in Nano-seconds</a:t>
            </a:r>
          </a:p>
          <a:p>
            <a:endParaRPr lang="en-IN" sz="2000" b="1" dirty="0"/>
          </a:p>
        </p:txBody>
      </p:sp>
      <p:sp>
        <p:nvSpPr>
          <p:cNvPr id="22" name="Rectangle 2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Date Time </a:t>
            </a:r>
          </a:p>
        </p:txBody>
      </p:sp>
      <p:cxnSp>
        <p:nvCxnSpPr>
          <p:cNvPr id="28" name="Straight Connector 27"/>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376" y="1393064"/>
            <a:ext cx="1099722" cy="1104982"/>
          </a:xfrm>
          <a:prstGeom prst="rect">
            <a:avLst/>
          </a:prstGeom>
        </p:spPr>
      </p:pic>
      <p:sp>
        <p:nvSpPr>
          <p:cNvPr id="11" name="Rectangle 10"/>
          <p:cNvSpPr/>
          <p:nvPr/>
        </p:nvSpPr>
        <p:spPr>
          <a:xfrm>
            <a:off x="746172" y="1698460"/>
            <a:ext cx="482127" cy="4618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1619633" y="1650734"/>
            <a:ext cx="3754921" cy="523220"/>
          </a:xfrm>
          <a:prstGeom prst="rect">
            <a:avLst/>
          </a:prstGeom>
          <a:noFill/>
        </p:spPr>
        <p:txBody>
          <a:bodyPr wrap="square" rtlCol="0">
            <a:spAutoFit/>
          </a:bodyPr>
          <a:lstStyle/>
          <a:p>
            <a:r>
              <a:rPr lang="en-US" sz="2800" b="1" dirty="0">
                <a:solidFill>
                  <a:srgbClr val="696969"/>
                </a:solidFill>
                <a:ea typeface="FreeSet" charset="0"/>
                <a:cs typeface="FreeSet" charset="0"/>
              </a:rPr>
              <a:t>Date-time </a:t>
            </a:r>
          </a:p>
        </p:txBody>
      </p:sp>
    </p:spTree>
    <p:extLst>
      <p:ext uri="{BB962C8B-B14F-4D97-AF65-F5344CB8AC3E}">
        <p14:creationId xmlns:p14="http://schemas.microsoft.com/office/powerpoint/2010/main" val="1965123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587829" y="1306429"/>
            <a:ext cx="11604171" cy="0"/>
          </a:xfrm>
          <a:prstGeom prst="line">
            <a:avLst/>
          </a:prstGeom>
          <a:ln>
            <a:solidFill>
              <a:srgbClr val="F1797E"/>
            </a:solidFill>
            <a:headEnd type="ova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8441" y="611199"/>
            <a:ext cx="6610255" cy="707886"/>
          </a:xfrm>
          <a:prstGeom prst="rect">
            <a:avLst/>
          </a:prstGeom>
          <a:noFill/>
        </p:spPr>
        <p:txBody>
          <a:bodyPr wrap="square" rtlCol="0">
            <a:spAutoFit/>
          </a:bodyPr>
          <a:lstStyle/>
          <a:p>
            <a:r>
              <a:rPr lang="en-US" sz="4000" b="1" dirty="0">
                <a:solidFill>
                  <a:srgbClr val="696969"/>
                </a:solidFill>
                <a:ea typeface="FreeSet" charset="0"/>
                <a:cs typeface="FreeSet" charset="0"/>
              </a:rPr>
              <a:t>Date Time </a:t>
            </a:r>
          </a:p>
        </p:txBody>
      </p:sp>
      <p:pic>
        <p:nvPicPr>
          <p:cNvPr id="9" name="Picture 8"/>
          <p:cNvPicPr>
            <a:picLocks noChangeAspect="1"/>
          </p:cNvPicPr>
          <p:nvPr/>
        </p:nvPicPr>
        <p:blipFill>
          <a:blip r:embed="rId3"/>
          <a:stretch>
            <a:fillRect/>
          </a:stretch>
        </p:blipFill>
        <p:spPr>
          <a:xfrm>
            <a:off x="3206404" y="1377438"/>
            <a:ext cx="8771779" cy="5482359"/>
          </a:xfrm>
          <a:prstGeom prst="rect">
            <a:avLst/>
          </a:prstGeom>
        </p:spPr>
      </p:pic>
      <p:sp>
        <p:nvSpPr>
          <p:cNvPr id="12" name="TextBox 11"/>
          <p:cNvSpPr txBox="1"/>
          <p:nvPr/>
        </p:nvSpPr>
        <p:spPr>
          <a:xfrm>
            <a:off x="1173181" y="1801796"/>
            <a:ext cx="2683342" cy="523220"/>
          </a:xfrm>
          <a:prstGeom prst="rect">
            <a:avLst/>
          </a:prstGeom>
          <a:noFill/>
        </p:spPr>
        <p:txBody>
          <a:bodyPr wrap="square" rtlCol="0">
            <a:spAutoFit/>
          </a:bodyPr>
          <a:lstStyle/>
          <a:p>
            <a:pPr algn="ctr"/>
            <a:r>
              <a:rPr lang="en-US" sz="2800" b="1" dirty="0">
                <a:solidFill>
                  <a:srgbClr val="696969"/>
                </a:solidFill>
                <a:ea typeface="FreeSet" charset="0"/>
                <a:cs typeface="FreeSet" charset="0"/>
              </a:rPr>
              <a:t>Date Time </a:t>
            </a:r>
          </a:p>
        </p:txBody>
      </p:sp>
      <p:pic>
        <p:nvPicPr>
          <p:cNvPr id="3" name="Picture 2"/>
          <p:cNvPicPr>
            <a:picLocks noChangeAspect="1"/>
          </p:cNvPicPr>
          <p:nvPr/>
        </p:nvPicPr>
        <p:blipFill>
          <a:blip r:embed="rId4"/>
          <a:stretch>
            <a:fillRect/>
          </a:stretch>
        </p:blipFill>
        <p:spPr>
          <a:xfrm>
            <a:off x="4279603" y="1947069"/>
            <a:ext cx="6602406" cy="3480616"/>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0376" y="1529544"/>
            <a:ext cx="1099722" cy="1104982"/>
          </a:xfrm>
          <a:prstGeom prst="rect">
            <a:avLst/>
          </a:prstGeom>
        </p:spPr>
      </p:pic>
      <p:sp>
        <p:nvSpPr>
          <p:cNvPr id="13" name="Rectangle 12"/>
          <p:cNvSpPr/>
          <p:nvPr/>
        </p:nvSpPr>
        <p:spPr>
          <a:xfrm>
            <a:off x="746172" y="1834940"/>
            <a:ext cx="482127" cy="4618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1328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441" y="3014931"/>
            <a:ext cx="2474044" cy="2479976"/>
          </a:xfrm>
          <a:prstGeom prst="ellipse">
            <a:avLst/>
          </a:prstGeom>
          <a:ln>
            <a:noFill/>
          </a:ln>
          <a:effectLst>
            <a:softEdge rad="112500"/>
          </a:effectLst>
        </p:spPr>
      </p:pic>
      <p:cxnSp>
        <p:nvCxnSpPr>
          <p:cNvPr id="16" name="Straight Connector 15"/>
          <p:cNvCxnSpPr/>
          <p:nvPr/>
        </p:nvCxnSpPr>
        <p:spPr>
          <a:xfrm>
            <a:off x="587829" y="1306429"/>
            <a:ext cx="11604171" cy="0"/>
          </a:xfrm>
          <a:prstGeom prst="line">
            <a:avLst/>
          </a:prstGeom>
          <a:ln>
            <a:solidFill>
              <a:srgbClr val="3AB4A6"/>
            </a:solidFill>
            <a:headEnd type="ova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8441" y="611199"/>
            <a:ext cx="5452761" cy="707886"/>
          </a:xfrm>
          <a:prstGeom prst="rect">
            <a:avLst/>
          </a:prstGeom>
          <a:noFill/>
        </p:spPr>
        <p:txBody>
          <a:bodyPr wrap="square" rtlCol="0">
            <a:spAutoFit/>
          </a:bodyPr>
          <a:lstStyle/>
          <a:p>
            <a:r>
              <a:rPr lang="en-US" sz="4000" b="1" dirty="0">
                <a:solidFill>
                  <a:srgbClr val="696969"/>
                </a:solidFill>
                <a:ea typeface="FreeSet" charset="0"/>
                <a:cs typeface="FreeSet" charset="0"/>
              </a:rPr>
              <a:t>Points to Remember</a:t>
            </a:r>
          </a:p>
        </p:txBody>
      </p:sp>
      <p:pic>
        <p:nvPicPr>
          <p:cNvPr id="2" name="Picture 1"/>
          <p:cNvPicPr>
            <a:picLocks noChangeAspect="1"/>
          </p:cNvPicPr>
          <p:nvPr/>
        </p:nvPicPr>
        <p:blipFill>
          <a:blip r:embed="rId4"/>
          <a:stretch>
            <a:fillRect/>
          </a:stretch>
        </p:blipFill>
        <p:spPr>
          <a:xfrm>
            <a:off x="3699881" y="2273059"/>
            <a:ext cx="4792238" cy="3821502"/>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39515" y="3014931"/>
            <a:ext cx="2479976" cy="2479976"/>
          </a:xfrm>
          <a:prstGeom prst="ellipse">
            <a:avLst/>
          </a:prstGeom>
          <a:ln>
            <a:noFill/>
          </a:ln>
          <a:effectLst>
            <a:softEdge rad="112500"/>
          </a:effectLst>
        </p:spPr>
      </p:pic>
      <p:cxnSp>
        <p:nvCxnSpPr>
          <p:cNvPr id="15" name="Straight Connector 14"/>
          <p:cNvCxnSpPr/>
          <p:nvPr/>
        </p:nvCxnSpPr>
        <p:spPr>
          <a:xfrm>
            <a:off x="3404821" y="3300413"/>
            <a:ext cx="0" cy="1943100"/>
          </a:xfrm>
          <a:prstGeom prst="line">
            <a:avLst/>
          </a:prstGeom>
          <a:ln w="12700">
            <a:solidFill>
              <a:srgbClr val="3AB4A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676908" y="3300413"/>
            <a:ext cx="0" cy="1943100"/>
          </a:xfrm>
          <a:prstGeom prst="line">
            <a:avLst/>
          </a:prstGeom>
          <a:ln w="12700">
            <a:solidFill>
              <a:srgbClr val="3AB4A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377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68461" y="1667034"/>
            <a:ext cx="2725780" cy="2258728"/>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720931" y="1667034"/>
            <a:ext cx="2725780" cy="2258728"/>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502903" y="4278228"/>
            <a:ext cx="2725780" cy="2258728"/>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87162" y="4278228"/>
            <a:ext cx="2725780" cy="2258728"/>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screen">
            <a:alphaModFix amt="85000"/>
            <a:extLst>
              <a:ext uri="{28A0092B-C50C-407E-A947-70E740481C1C}">
                <a14:useLocalDpi xmlns:a14="http://schemas.microsoft.com/office/drawing/2010/main"/>
              </a:ext>
            </a:extLst>
          </a:blip>
          <a:stretch>
            <a:fillRect/>
          </a:stretch>
        </p:blipFill>
        <p:spPr>
          <a:xfrm>
            <a:off x="968461" y="1667034"/>
            <a:ext cx="2725780" cy="1817772"/>
          </a:xfrm>
          <a:prstGeom prst="rect">
            <a:avLst/>
          </a:prstGeom>
        </p:spPr>
      </p:pic>
      <p:pic>
        <p:nvPicPr>
          <p:cNvPr id="5" name="Picture 4"/>
          <p:cNvPicPr>
            <a:picLocks noChangeAspect="1"/>
          </p:cNvPicPr>
          <p:nvPr/>
        </p:nvPicPr>
        <p:blipFill rotWithShape="1">
          <a:blip r:embed="rId4" cstate="screen">
            <a:alphaModFix amt="85000"/>
            <a:extLst>
              <a:ext uri="{28A0092B-C50C-407E-A947-70E740481C1C}">
                <a14:useLocalDpi xmlns:a14="http://schemas.microsoft.com/office/drawing/2010/main"/>
              </a:ext>
            </a:extLst>
          </a:blip>
          <a:srcRect/>
          <a:stretch/>
        </p:blipFill>
        <p:spPr>
          <a:xfrm>
            <a:off x="4725747" y="1667034"/>
            <a:ext cx="2720964" cy="1817772"/>
          </a:xfrm>
          <a:prstGeom prst="rect">
            <a:avLst/>
          </a:prstGeom>
        </p:spPr>
      </p:pic>
      <p:pic>
        <p:nvPicPr>
          <p:cNvPr id="10" name="Picture 9"/>
          <p:cNvPicPr>
            <a:picLocks noChangeAspect="1"/>
          </p:cNvPicPr>
          <p:nvPr/>
        </p:nvPicPr>
        <p:blipFill>
          <a:blip r:embed="rId5" cstate="screen">
            <a:alphaModFix amt="85000"/>
            <a:extLst>
              <a:ext uri="{28A0092B-C50C-407E-A947-70E740481C1C}">
                <a14:useLocalDpi xmlns:a14="http://schemas.microsoft.com/office/drawing/2010/main"/>
              </a:ext>
            </a:extLst>
          </a:blip>
          <a:stretch>
            <a:fillRect/>
          </a:stretch>
        </p:blipFill>
        <p:spPr>
          <a:xfrm>
            <a:off x="990480" y="4281468"/>
            <a:ext cx="2718105" cy="1814532"/>
          </a:xfrm>
          <a:prstGeom prst="rect">
            <a:avLst/>
          </a:prstGeom>
        </p:spPr>
      </p:pic>
      <p:pic>
        <p:nvPicPr>
          <p:cNvPr id="11" name="Picture 10"/>
          <p:cNvPicPr>
            <a:picLocks noChangeAspect="1"/>
          </p:cNvPicPr>
          <p:nvPr/>
        </p:nvPicPr>
        <p:blipFill rotWithShape="1">
          <a:blip r:embed="rId6" cstate="screen">
            <a:alphaModFix amt="85000"/>
            <a:extLst>
              <a:ext uri="{28A0092B-C50C-407E-A947-70E740481C1C}">
                <a14:useLocalDpi xmlns:a14="http://schemas.microsoft.com/office/drawing/2010/main"/>
              </a:ext>
            </a:extLst>
          </a:blip>
          <a:srcRect/>
          <a:stretch/>
        </p:blipFill>
        <p:spPr>
          <a:xfrm>
            <a:off x="8502903" y="4278227"/>
            <a:ext cx="2725780" cy="1820989"/>
          </a:xfrm>
          <a:prstGeom prst="rect">
            <a:avLst/>
          </a:prstGeom>
        </p:spPr>
      </p:pic>
      <p:sp>
        <p:nvSpPr>
          <p:cNvPr id="27" name="Rectangle 26"/>
          <p:cNvSpPr/>
          <p:nvPr/>
        </p:nvSpPr>
        <p:spPr>
          <a:xfrm>
            <a:off x="968461" y="1667034"/>
            <a:ext cx="2725780" cy="1817772"/>
          </a:xfrm>
          <a:prstGeom prst="rect">
            <a:avLst/>
          </a:prstGeom>
          <a:solidFill>
            <a:srgbClr val="4DC4ED">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720931" y="1667034"/>
            <a:ext cx="2725780" cy="1817772"/>
          </a:xfrm>
          <a:prstGeom prst="rect">
            <a:avLst/>
          </a:prstGeom>
          <a:solidFill>
            <a:srgbClr val="63C6C1">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8472676" y="1667034"/>
            <a:ext cx="2725780" cy="2258728"/>
            <a:chOff x="8472676" y="1667034"/>
            <a:chExt cx="2725780" cy="2258728"/>
          </a:xfrm>
        </p:grpSpPr>
        <p:sp>
          <p:nvSpPr>
            <p:cNvPr id="22" name="Rectangle 21"/>
            <p:cNvSpPr/>
            <p:nvPr/>
          </p:nvSpPr>
          <p:spPr>
            <a:xfrm>
              <a:off x="8472676" y="1667034"/>
              <a:ext cx="2725780" cy="2258728"/>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7" cstate="screen">
              <a:alphaModFix amt="85000"/>
              <a:extLst>
                <a:ext uri="{28A0092B-C50C-407E-A947-70E740481C1C}">
                  <a14:useLocalDpi xmlns:a14="http://schemas.microsoft.com/office/drawing/2010/main"/>
                </a:ext>
              </a:extLst>
            </a:blip>
            <a:srcRect r="-176"/>
            <a:stretch/>
          </p:blipFill>
          <p:spPr>
            <a:xfrm>
              <a:off x="8472676" y="1667034"/>
              <a:ext cx="2725780" cy="1817772"/>
            </a:xfrm>
            <a:prstGeom prst="rect">
              <a:avLst/>
            </a:prstGeom>
          </p:spPr>
        </p:pic>
        <p:sp>
          <p:nvSpPr>
            <p:cNvPr id="30" name="Rectangle 29"/>
            <p:cNvSpPr/>
            <p:nvPr/>
          </p:nvSpPr>
          <p:spPr>
            <a:xfrm>
              <a:off x="8472676" y="1667034"/>
              <a:ext cx="2725780" cy="1817772"/>
            </a:xfrm>
            <a:prstGeom prst="rect">
              <a:avLst/>
            </a:prstGeom>
            <a:solidFill>
              <a:srgbClr val="9E78B5">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8502903" y="4278228"/>
            <a:ext cx="2725780" cy="1817772"/>
          </a:xfrm>
          <a:prstGeom prst="rect">
            <a:avLst/>
          </a:prstGeom>
          <a:solidFill>
            <a:srgbClr val="F27095">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4720931" y="4278228"/>
            <a:ext cx="2725780" cy="2258728"/>
            <a:chOff x="4720931" y="4278228"/>
            <a:chExt cx="2725780" cy="2258728"/>
          </a:xfrm>
        </p:grpSpPr>
        <p:sp>
          <p:nvSpPr>
            <p:cNvPr id="24" name="Rectangle 23"/>
            <p:cNvSpPr/>
            <p:nvPr/>
          </p:nvSpPr>
          <p:spPr>
            <a:xfrm>
              <a:off x="4720931" y="4278228"/>
              <a:ext cx="2725780" cy="2258728"/>
            </a:xfrm>
            <a:prstGeom prst="rect">
              <a:avLst/>
            </a:prstGeom>
            <a:solidFill>
              <a:schemeClr val="bg1"/>
            </a:solidFill>
            <a:ln>
              <a:noFill/>
            </a:ln>
            <a:effectLst>
              <a:outerShdw blurRad="139700" sx="102000" sy="102000" algn="ctr" rotWithShape="0">
                <a:srgbClr val="000000">
                  <a:alpha val="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8" cstate="screen">
              <a:alphaModFix amt="85000"/>
              <a:extLst>
                <a:ext uri="{28A0092B-C50C-407E-A947-70E740481C1C}">
                  <a14:useLocalDpi xmlns:a14="http://schemas.microsoft.com/office/drawing/2010/main"/>
                </a:ext>
              </a:extLst>
            </a:blip>
            <a:srcRect/>
            <a:stretch/>
          </p:blipFill>
          <p:spPr>
            <a:xfrm>
              <a:off x="4723198" y="4278228"/>
              <a:ext cx="2721246" cy="1817772"/>
            </a:xfrm>
            <a:prstGeom prst="rect">
              <a:avLst/>
            </a:prstGeom>
          </p:spPr>
        </p:pic>
        <p:sp>
          <p:nvSpPr>
            <p:cNvPr id="32" name="Rectangle 31"/>
            <p:cNvSpPr/>
            <p:nvPr/>
          </p:nvSpPr>
          <p:spPr>
            <a:xfrm>
              <a:off x="4720931" y="4278228"/>
              <a:ext cx="2725780" cy="1817772"/>
            </a:xfrm>
            <a:prstGeom prst="rect">
              <a:avLst/>
            </a:prstGeom>
            <a:solidFill>
              <a:srgbClr val="F4B05B">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p:cNvSpPr/>
          <p:nvPr/>
        </p:nvSpPr>
        <p:spPr>
          <a:xfrm>
            <a:off x="987162" y="4278228"/>
            <a:ext cx="2725780" cy="1817772"/>
          </a:xfrm>
          <a:prstGeom prst="rect">
            <a:avLst/>
          </a:prstGeom>
          <a:solidFill>
            <a:srgbClr val="929FAD">
              <a:alpha val="64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587829" y="1306429"/>
            <a:ext cx="11604171" cy="0"/>
          </a:xfrm>
          <a:prstGeom prst="line">
            <a:avLst/>
          </a:prstGeom>
          <a:ln>
            <a:solidFill>
              <a:srgbClr val="3AB4A6"/>
            </a:solidFill>
            <a:headEnd type="ova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78441" y="611199"/>
            <a:ext cx="5452761" cy="707886"/>
          </a:xfrm>
          <a:prstGeom prst="rect">
            <a:avLst/>
          </a:prstGeom>
          <a:noFill/>
        </p:spPr>
        <p:txBody>
          <a:bodyPr wrap="square" rtlCol="0">
            <a:spAutoFit/>
          </a:bodyPr>
          <a:lstStyle/>
          <a:p>
            <a:r>
              <a:rPr lang="en-US" sz="4000" b="1" dirty="0">
                <a:solidFill>
                  <a:srgbClr val="696969"/>
                </a:solidFill>
                <a:ea typeface="FreeSet" charset="0"/>
                <a:cs typeface="FreeSet" charset="0"/>
              </a:rPr>
              <a:t>Points to Remember</a:t>
            </a:r>
          </a:p>
        </p:txBody>
      </p:sp>
      <p:sp>
        <p:nvSpPr>
          <p:cNvPr id="43" name="TextBox 42"/>
          <p:cNvSpPr txBox="1"/>
          <p:nvPr/>
        </p:nvSpPr>
        <p:spPr>
          <a:xfrm>
            <a:off x="1353105" y="3520618"/>
            <a:ext cx="2047163" cy="400110"/>
          </a:xfrm>
          <a:prstGeom prst="rect">
            <a:avLst/>
          </a:prstGeom>
          <a:noFill/>
        </p:spPr>
        <p:txBody>
          <a:bodyPr wrap="none" rtlCol="0">
            <a:spAutoFit/>
          </a:bodyPr>
          <a:lstStyle/>
          <a:p>
            <a:r>
              <a:rPr lang="en-US" sz="2000" b="1" dirty="0">
                <a:ea typeface="Source Sans Pro Semibold" charset="0"/>
                <a:cs typeface="Source Sans Pro Semibold" charset="0"/>
              </a:rPr>
              <a:t>Practice Everyday</a:t>
            </a:r>
          </a:p>
        </p:txBody>
      </p:sp>
      <p:sp>
        <p:nvSpPr>
          <p:cNvPr id="44" name="TextBox 43"/>
          <p:cNvSpPr txBox="1"/>
          <p:nvPr/>
        </p:nvSpPr>
        <p:spPr>
          <a:xfrm>
            <a:off x="5134775" y="3520618"/>
            <a:ext cx="1792607" cy="400110"/>
          </a:xfrm>
          <a:prstGeom prst="rect">
            <a:avLst/>
          </a:prstGeom>
          <a:noFill/>
        </p:spPr>
        <p:txBody>
          <a:bodyPr wrap="none" rtlCol="0">
            <a:spAutoFit/>
          </a:bodyPr>
          <a:lstStyle/>
          <a:p>
            <a:r>
              <a:rPr lang="en-US" sz="2000" b="1" dirty="0">
                <a:ea typeface="Source Sans Pro Semibold" charset="0"/>
                <a:cs typeface="Source Sans Pro Semibold" charset="0"/>
              </a:rPr>
              <a:t>Don’t overdo it</a:t>
            </a:r>
          </a:p>
        </p:txBody>
      </p:sp>
      <p:sp>
        <p:nvSpPr>
          <p:cNvPr id="52" name="TextBox 51"/>
          <p:cNvSpPr txBox="1"/>
          <p:nvPr/>
        </p:nvSpPr>
        <p:spPr>
          <a:xfrm>
            <a:off x="8948143" y="3520618"/>
            <a:ext cx="1881990" cy="400110"/>
          </a:xfrm>
          <a:prstGeom prst="rect">
            <a:avLst/>
          </a:prstGeom>
          <a:noFill/>
        </p:spPr>
        <p:txBody>
          <a:bodyPr wrap="none" rtlCol="0">
            <a:spAutoFit/>
          </a:bodyPr>
          <a:lstStyle/>
          <a:p>
            <a:r>
              <a:rPr lang="en-US" sz="2000" b="1" dirty="0">
                <a:ea typeface="Source Sans Pro Semibold" charset="0"/>
                <a:cs typeface="Source Sans Pro Semibold" charset="0"/>
              </a:rPr>
              <a:t>Solve it yourself</a:t>
            </a:r>
          </a:p>
        </p:txBody>
      </p:sp>
      <p:sp>
        <p:nvSpPr>
          <p:cNvPr id="53" name="TextBox 52"/>
          <p:cNvSpPr txBox="1"/>
          <p:nvPr/>
        </p:nvSpPr>
        <p:spPr>
          <a:xfrm>
            <a:off x="4903850" y="6133420"/>
            <a:ext cx="2522742" cy="400110"/>
          </a:xfrm>
          <a:prstGeom prst="rect">
            <a:avLst/>
          </a:prstGeom>
          <a:noFill/>
        </p:spPr>
        <p:txBody>
          <a:bodyPr wrap="none" rtlCol="0">
            <a:spAutoFit/>
          </a:bodyPr>
          <a:lstStyle/>
          <a:p>
            <a:r>
              <a:rPr lang="en-US" sz="2000" b="1" dirty="0">
                <a:ea typeface="Source Sans Pro Semibold" charset="0"/>
                <a:cs typeface="Source Sans Pro Semibold" charset="0"/>
              </a:rPr>
              <a:t>Okay to be lost at first</a:t>
            </a:r>
          </a:p>
        </p:txBody>
      </p:sp>
      <p:sp>
        <p:nvSpPr>
          <p:cNvPr id="54" name="TextBox 53"/>
          <p:cNvSpPr txBox="1"/>
          <p:nvPr/>
        </p:nvSpPr>
        <p:spPr>
          <a:xfrm>
            <a:off x="1162601" y="6133420"/>
            <a:ext cx="2509598" cy="400110"/>
          </a:xfrm>
          <a:prstGeom prst="rect">
            <a:avLst/>
          </a:prstGeom>
          <a:noFill/>
        </p:spPr>
        <p:txBody>
          <a:bodyPr wrap="none" rtlCol="0">
            <a:spAutoFit/>
          </a:bodyPr>
          <a:lstStyle/>
          <a:p>
            <a:r>
              <a:rPr lang="en-US" sz="2000" b="1" dirty="0">
                <a:ea typeface="Source Sans Pro Semibold" charset="0"/>
                <a:cs typeface="Source Sans Pro Semibold" charset="0"/>
              </a:rPr>
              <a:t>Get more information</a:t>
            </a:r>
          </a:p>
        </p:txBody>
      </p:sp>
      <p:sp>
        <p:nvSpPr>
          <p:cNvPr id="55" name="TextBox 54"/>
          <p:cNvSpPr txBox="1"/>
          <p:nvPr/>
        </p:nvSpPr>
        <p:spPr>
          <a:xfrm>
            <a:off x="9492362" y="6133420"/>
            <a:ext cx="719492" cy="400110"/>
          </a:xfrm>
          <a:prstGeom prst="rect">
            <a:avLst/>
          </a:prstGeom>
          <a:noFill/>
        </p:spPr>
        <p:txBody>
          <a:bodyPr wrap="none" rtlCol="0">
            <a:spAutoFit/>
          </a:bodyPr>
          <a:lstStyle/>
          <a:p>
            <a:r>
              <a:rPr lang="en-US" sz="2000" b="1" dirty="0">
                <a:ea typeface="Source Sans Pro Semibold" charset="0"/>
                <a:cs typeface="Source Sans Pro Semibold" charset="0"/>
              </a:rPr>
              <a:t>Read</a:t>
            </a:r>
          </a:p>
        </p:txBody>
      </p:sp>
      <p:sp>
        <p:nvSpPr>
          <p:cNvPr id="56" name="Rectangle 55"/>
          <p:cNvSpPr/>
          <p:nvPr/>
        </p:nvSpPr>
        <p:spPr>
          <a:xfrm>
            <a:off x="8289687" y="6581001"/>
            <a:ext cx="3126626" cy="276999"/>
          </a:xfrm>
          <a:prstGeom prst="rect">
            <a:avLst/>
          </a:prstGeom>
        </p:spPr>
        <p:txBody>
          <a:bodyPr wrap="none">
            <a:spAutoFit/>
          </a:bodyPr>
          <a:lstStyle/>
          <a:p>
            <a:pPr lvl="0" algn="ctr"/>
            <a:r>
              <a:rPr lang="en-IN" sz="1200" u="sng" dirty="0">
                <a:solidFill>
                  <a:schemeClr val="accent5">
                    <a:lumMod val="75000"/>
                  </a:schemeClr>
                </a:solidFill>
                <a:latin typeface="Trebuchet MS" panose="020B0603020202020204" pitchFamily="34" charset="0"/>
                <a:ea typeface="Source Sans Pro Light" charset="0"/>
                <a:cs typeface="Source Sans Pro Light" charset="0"/>
                <a:hlinkClick r:id="rId9"/>
              </a:rPr>
              <a:t>https://learnpythonthehardway.org/book/</a:t>
            </a:r>
            <a:endParaRPr lang="en-IN" sz="1200" u="sng" dirty="0">
              <a:solidFill>
                <a:schemeClr val="accent5">
                  <a:lumMod val="75000"/>
                </a:schemeClr>
              </a:solidFill>
              <a:latin typeface="Trebuchet MS" panose="020B0603020202020204" pitchFamily="34" charset="0"/>
              <a:ea typeface="Source Sans Pro Light" charset="0"/>
              <a:cs typeface="Source Sans Pro Light" charset="0"/>
            </a:endParaRPr>
          </a:p>
        </p:txBody>
      </p:sp>
    </p:spTree>
    <p:extLst>
      <p:ext uri="{BB962C8B-B14F-4D97-AF65-F5344CB8AC3E}">
        <p14:creationId xmlns:p14="http://schemas.microsoft.com/office/powerpoint/2010/main" val="24249573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587829" y="1306429"/>
            <a:ext cx="11604171" cy="0"/>
          </a:xfrm>
          <a:prstGeom prst="line">
            <a:avLst/>
          </a:prstGeom>
          <a:ln>
            <a:solidFill>
              <a:srgbClr val="3AB4A6"/>
            </a:solidFill>
            <a:headEnd type="ova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78441" y="611199"/>
            <a:ext cx="5452761" cy="707886"/>
          </a:xfrm>
          <a:prstGeom prst="rect">
            <a:avLst/>
          </a:prstGeom>
          <a:noFill/>
        </p:spPr>
        <p:txBody>
          <a:bodyPr wrap="square" rtlCol="0">
            <a:spAutoFit/>
          </a:bodyPr>
          <a:lstStyle/>
          <a:p>
            <a:r>
              <a:rPr lang="en-US" sz="4000" b="1" dirty="0">
                <a:solidFill>
                  <a:srgbClr val="696969"/>
                </a:solidFill>
                <a:ea typeface="FreeSet" charset="0"/>
                <a:cs typeface="FreeSet" charset="0"/>
              </a:rPr>
              <a:t>All the Best!</a:t>
            </a:r>
          </a:p>
        </p:txBody>
      </p:sp>
      <p:grpSp>
        <p:nvGrpSpPr>
          <p:cNvPr id="8" name="Group 7"/>
          <p:cNvGrpSpPr/>
          <p:nvPr/>
        </p:nvGrpSpPr>
        <p:grpSpPr>
          <a:xfrm>
            <a:off x="2545025" y="1538540"/>
            <a:ext cx="7143758" cy="4953699"/>
            <a:chOff x="2545025" y="1538540"/>
            <a:chExt cx="7143758" cy="4953699"/>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45025" y="1538540"/>
              <a:ext cx="4814215" cy="4953699"/>
            </a:xfrm>
            <a:prstGeom prst="rect">
              <a:avLst/>
            </a:prstGeom>
          </p:spPr>
        </p:pic>
        <p:pic>
          <p:nvPicPr>
            <p:cNvPr id="7" name="Picture 6"/>
            <p:cNvPicPr>
              <a:picLocks noChangeAspect="1"/>
            </p:cNvPicPr>
            <p:nvPr/>
          </p:nvPicPr>
          <p:blipFill>
            <a:blip r:embed="rId4"/>
            <a:stretch>
              <a:fillRect/>
            </a:stretch>
          </p:blipFill>
          <p:spPr>
            <a:xfrm>
              <a:off x="5029697" y="4015389"/>
              <a:ext cx="4659086" cy="1365328"/>
            </a:xfrm>
            <a:prstGeom prst="rect">
              <a:avLst/>
            </a:prstGeom>
          </p:spPr>
        </p:pic>
      </p:grpSp>
    </p:spTree>
    <p:extLst>
      <p:ext uri="{BB962C8B-B14F-4D97-AF65-F5344CB8AC3E}">
        <p14:creationId xmlns:p14="http://schemas.microsoft.com/office/powerpoint/2010/main" val="741478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Python Stats</a:t>
            </a:r>
          </a:p>
        </p:txBody>
      </p:sp>
      <p:cxnSp>
        <p:nvCxnSpPr>
          <p:cNvPr id="47" name="Straight Connector 46"/>
          <p:cNvCxnSpPr/>
          <p:nvPr/>
        </p:nvCxnSpPr>
        <p:spPr>
          <a:xfrm>
            <a:off x="587829" y="1306429"/>
            <a:ext cx="11604171" cy="0"/>
          </a:xfrm>
          <a:prstGeom prst="line">
            <a:avLst/>
          </a:prstGeom>
          <a:ln>
            <a:solidFill>
              <a:srgbClr val="37ADAD"/>
            </a:solidFill>
            <a:headEnd type="oval"/>
          </a:ln>
        </p:spPr>
        <p:style>
          <a:lnRef idx="1">
            <a:schemeClr val="accent1"/>
          </a:lnRef>
          <a:fillRef idx="0">
            <a:schemeClr val="accent1"/>
          </a:fillRef>
          <a:effectRef idx="0">
            <a:schemeClr val="accent1"/>
          </a:effectRef>
          <a:fontRef idx="minor">
            <a:schemeClr val="tx1"/>
          </a:fontRef>
        </p:style>
      </p:cxnSp>
      <p:pic>
        <p:nvPicPr>
          <p:cNvPr id="3074" name="Picture 2" descr="Image result for companies using python in 20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8857" y="1698460"/>
            <a:ext cx="7474286" cy="4360000"/>
          </a:xfrm>
          <a:prstGeom prst="rect">
            <a:avLst/>
          </a:prstGeom>
          <a:ln/>
        </p:spPr>
        <p:style>
          <a:lnRef idx="2">
            <a:schemeClr val="dk1"/>
          </a:lnRef>
          <a:fillRef idx="1">
            <a:schemeClr val="lt1"/>
          </a:fillRef>
          <a:effectRef idx="0">
            <a:schemeClr val="dk1"/>
          </a:effectRef>
          <a:fontRef idx="minor">
            <a:schemeClr val="dk1"/>
          </a:fontRef>
        </p:style>
      </p:pic>
      <p:sp>
        <p:nvSpPr>
          <p:cNvPr id="3" name="Rectangle 2"/>
          <p:cNvSpPr/>
          <p:nvPr/>
        </p:nvSpPr>
        <p:spPr>
          <a:xfrm>
            <a:off x="114300" y="6465669"/>
            <a:ext cx="6096000" cy="246221"/>
          </a:xfrm>
          <a:prstGeom prst="rect">
            <a:avLst/>
          </a:prstGeom>
        </p:spPr>
        <p:txBody>
          <a:bodyPr>
            <a:spAutoFit/>
          </a:bodyPr>
          <a:lstStyle/>
          <a:p>
            <a:r>
              <a:rPr lang="en-IN" sz="1000" dirty="0"/>
              <a:t>Source: </a:t>
            </a:r>
            <a:r>
              <a:rPr lang="en-IN" sz="1000" dirty="0">
                <a:hlinkClick r:id="rId4"/>
              </a:rPr>
              <a:t>https://www.victoriousdigital.in/python-the-next-level-of-programming-language/</a:t>
            </a:r>
            <a:endParaRPr lang="en-IN" sz="1000" dirty="0"/>
          </a:p>
        </p:txBody>
      </p:sp>
    </p:spTree>
    <p:extLst>
      <p:ext uri="{BB962C8B-B14F-4D97-AF65-F5344CB8AC3E}">
        <p14:creationId xmlns:p14="http://schemas.microsoft.com/office/powerpoint/2010/main" val="3896905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5127531" y="2892139"/>
            <a:ext cx="0" cy="2892669"/>
          </a:xfrm>
          <a:prstGeom prst="line">
            <a:avLst/>
          </a:prstGeom>
          <a:ln w="19050">
            <a:solidFill>
              <a:srgbClr val="37A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History of Simplicity</a:t>
            </a:r>
          </a:p>
        </p:txBody>
      </p:sp>
      <p:sp>
        <p:nvSpPr>
          <p:cNvPr id="31" name="TextBox 30"/>
          <p:cNvSpPr txBox="1"/>
          <p:nvPr/>
        </p:nvSpPr>
        <p:spPr>
          <a:xfrm>
            <a:off x="2373711" y="1656137"/>
            <a:ext cx="6676118" cy="528350"/>
          </a:xfrm>
          <a:prstGeom prst="rect">
            <a:avLst/>
          </a:prstGeom>
          <a:noFill/>
        </p:spPr>
        <p:txBody>
          <a:bodyPr wrap="square" rtlCol="0">
            <a:spAutoFit/>
          </a:bodyPr>
          <a:lstStyle/>
          <a:p>
            <a:pPr algn="ctr">
              <a:lnSpc>
                <a:spcPts val="3400"/>
              </a:lnSpc>
            </a:pPr>
            <a:r>
              <a:rPr lang="en-IN" sz="2800" b="1" dirty="0">
                <a:ea typeface="Source Sans Pro" charset="0"/>
                <a:cs typeface="Source Sans Pro" charset="0"/>
              </a:rPr>
              <a:t>Computer Programming for Everyone...</a:t>
            </a:r>
          </a:p>
        </p:txBody>
      </p:sp>
      <p:sp>
        <p:nvSpPr>
          <p:cNvPr id="65" name="TextBox 64"/>
          <p:cNvSpPr txBox="1"/>
          <p:nvPr/>
        </p:nvSpPr>
        <p:spPr>
          <a:xfrm>
            <a:off x="5383339" y="2708133"/>
            <a:ext cx="5311212" cy="707886"/>
          </a:xfrm>
          <a:prstGeom prst="rect">
            <a:avLst/>
          </a:prstGeom>
          <a:noFill/>
        </p:spPr>
        <p:txBody>
          <a:bodyPr wrap="square" rtlCol="0">
            <a:spAutoFit/>
          </a:bodyPr>
          <a:lstStyle/>
          <a:p>
            <a:pPr lvl="0" algn="ctr"/>
            <a:r>
              <a:rPr lang="en-IN" sz="2000" dirty="0">
                <a:ea typeface="Source Sans Pro" charset="0"/>
                <a:cs typeface="Source Sans Pro" charset="0"/>
              </a:rPr>
              <a:t>An </a:t>
            </a:r>
            <a:r>
              <a:rPr lang="en-IN" sz="2000" b="1" dirty="0">
                <a:solidFill>
                  <a:srgbClr val="3AB4A6"/>
                </a:solidFill>
                <a:ea typeface="Source Sans Pro" charset="0"/>
                <a:cs typeface="Source Sans Pro" charset="0"/>
              </a:rPr>
              <a:t>easy and intuitive</a:t>
            </a:r>
            <a:r>
              <a:rPr lang="en-IN" sz="2000" b="1" dirty="0">
                <a:ea typeface="Source Sans Pro" charset="0"/>
                <a:cs typeface="Source Sans Pro" charset="0"/>
              </a:rPr>
              <a:t> </a:t>
            </a:r>
            <a:r>
              <a:rPr lang="en-IN" sz="2000" dirty="0">
                <a:ea typeface="Source Sans Pro" charset="0"/>
                <a:cs typeface="Source Sans Pro" charset="0"/>
              </a:rPr>
              <a:t>language just as powerful as major competitors</a:t>
            </a:r>
          </a:p>
        </p:txBody>
      </p:sp>
      <p:sp>
        <p:nvSpPr>
          <p:cNvPr id="66" name="TextBox 65"/>
          <p:cNvSpPr txBox="1"/>
          <p:nvPr/>
        </p:nvSpPr>
        <p:spPr>
          <a:xfrm>
            <a:off x="5383339" y="3652594"/>
            <a:ext cx="5574447" cy="707886"/>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dirty="0">
                <a:latin typeface="+mn-lt"/>
              </a:rPr>
              <a:t>Open source, so </a:t>
            </a:r>
            <a:r>
              <a:rPr lang="en-IN" b="1" dirty="0">
                <a:solidFill>
                  <a:srgbClr val="3AB4A6"/>
                </a:solidFill>
                <a:latin typeface="+mn-lt"/>
              </a:rPr>
              <a:t>anyone can contribute</a:t>
            </a:r>
            <a:r>
              <a:rPr lang="en-IN" dirty="0">
                <a:latin typeface="+mn-lt"/>
              </a:rPr>
              <a:t> to its development</a:t>
            </a:r>
          </a:p>
        </p:txBody>
      </p:sp>
      <p:sp>
        <p:nvSpPr>
          <p:cNvPr id="72" name="TextBox 71"/>
          <p:cNvSpPr txBox="1"/>
          <p:nvPr/>
        </p:nvSpPr>
        <p:spPr>
          <a:xfrm>
            <a:off x="5383339" y="4617667"/>
            <a:ext cx="5574447" cy="400110"/>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dirty="0">
                <a:latin typeface="+mn-lt"/>
              </a:rPr>
              <a:t>Code that is as </a:t>
            </a:r>
            <a:r>
              <a:rPr lang="en-IN" b="1" dirty="0">
                <a:solidFill>
                  <a:srgbClr val="3AB4A6"/>
                </a:solidFill>
                <a:latin typeface="+mn-lt"/>
              </a:rPr>
              <a:t>understandable</a:t>
            </a:r>
            <a:r>
              <a:rPr lang="en-IN" dirty="0">
                <a:solidFill>
                  <a:srgbClr val="2D90CD"/>
                </a:solidFill>
                <a:latin typeface="+mn-lt"/>
              </a:rPr>
              <a:t> </a:t>
            </a:r>
            <a:r>
              <a:rPr lang="en-IN" dirty="0">
                <a:latin typeface="+mn-lt"/>
              </a:rPr>
              <a:t>as plain English</a:t>
            </a:r>
          </a:p>
        </p:txBody>
      </p:sp>
      <p:sp>
        <p:nvSpPr>
          <p:cNvPr id="73" name="TextBox 72"/>
          <p:cNvSpPr txBox="1"/>
          <p:nvPr/>
        </p:nvSpPr>
        <p:spPr>
          <a:xfrm>
            <a:off x="5383339" y="5576929"/>
            <a:ext cx="5574447" cy="707886"/>
          </a:xfrm>
          <a:prstGeom prst="rect">
            <a:avLst/>
          </a:prstGeom>
          <a:noFill/>
        </p:spPr>
        <p:txBody>
          <a:bodyPr wrap="square" rtlCol="0">
            <a:spAutoFit/>
          </a:bodyPr>
          <a:lstStyle>
            <a:defPPr>
              <a:defRPr lang="en-US"/>
            </a:defPPr>
            <a:lvl1pPr lvl="0">
              <a:defRPr sz="2000">
                <a:latin typeface="Source Sans Pro" charset="0"/>
                <a:ea typeface="Source Sans Pro" charset="0"/>
                <a:cs typeface="Source Sans Pro" charset="0"/>
              </a:defRPr>
            </a:lvl1pPr>
          </a:lstStyle>
          <a:p>
            <a:pPr algn="ctr"/>
            <a:r>
              <a:rPr lang="en-IN" dirty="0">
                <a:latin typeface="+mn-lt"/>
              </a:rPr>
              <a:t>Suitability for </a:t>
            </a:r>
            <a:r>
              <a:rPr lang="en-IN" b="1" dirty="0">
                <a:solidFill>
                  <a:srgbClr val="3AB4A6"/>
                </a:solidFill>
                <a:latin typeface="+mn-lt"/>
              </a:rPr>
              <a:t>everyday tasks</a:t>
            </a:r>
            <a:r>
              <a:rPr lang="en-IN" dirty="0">
                <a:latin typeface="+mn-lt"/>
              </a:rPr>
              <a:t>, allowing for short development times</a:t>
            </a:r>
          </a:p>
        </p:txBody>
      </p:sp>
      <p:sp>
        <p:nvSpPr>
          <p:cNvPr id="74" name="TextBox 73"/>
          <p:cNvSpPr txBox="1"/>
          <p:nvPr/>
        </p:nvSpPr>
        <p:spPr>
          <a:xfrm>
            <a:off x="1234215" y="5930872"/>
            <a:ext cx="3407452" cy="523220"/>
          </a:xfrm>
          <a:prstGeom prst="rect">
            <a:avLst/>
          </a:prstGeom>
          <a:noFill/>
        </p:spPr>
        <p:txBody>
          <a:bodyPr wrap="square" rtlCol="0">
            <a:spAutoFit/>
          </a:bodyPr>
          <a:lstStyle/>
          <a:p>
            <a:pPr algn="ctr"/>
            <a:r>
              <a:rPr lang="en-US" sz="2800" b="1" dirty="0">
                <a:solidFill>
                  <a:srgbClr val="333F50"/>
                </a:solidFill>
                <a:ea typeface="Source Sans Pro" charset="0"/>
                <a:cs typeface="Source Sans Pro" charset="0"/>
              </a:rPr>
              <a:t>Guido van Rossum</a:t>
            </a:r>
            <a:endParaRPr lang="en-IN" sz="2800" b="1" dirty="0">
              <a:ea typeface="Source Sans Pro" charset="0"/>
              <a:cs typeface="Source Sans Pro" charset="0"/>
            </a:endParaRPr>
          </a:p>
        </p:txBody>
      </p:sp>
      <p:pic>
        <p:nvPicPr>
          <p:cNvPr id="91" name="Picture 90"/>
          <p:cNvPicPr>
            <a:picLocks noChangeAspect="1"/>
          </p:cNvPicPr>
          <p:nvPr/>
        </p:nvPicPr>
        <p:blipFill rotWithShape="1">
          <a:blip r:embed="rId3" cstate="screen">
            <a:alphaModFix amt="74000"/>
            <a:extLst>
              <a:ext uri="{28A0092B-C50C-407E-A947-70E740481C1C}">
                <a14:useLocalDpi xmlns:a14="http://schemas.microsoft.com/office/drawing/2010/main"/>
              </a:ext>
            </a:extLst>
          </a:blip>
          <a:srcRect/>
          <a:stretch/>
        </p:blipFill>
        <p:spPr>
          <a:xfrm>
            <a:off x="1386739" y="2784778"/>
            <a:ext cx="3102404" cy="3102404"/>
          </a:xfrm>
          <a:prstGeom prst="ellipse">
            <a:avLst/>
          </a:prstGeom>
        </p:spPr>
      </p:pic>
      <p:sp>
        <p:nvSpPr>
          <p:cNvPr id="4" name="Oval 3"/>
          <p:cNvSpPr/>
          <p:nvPr/>
        </p:nvSpPr>
        <p:spPr>
          <a:xfrm>
            <a:off x="1386739" y="2784778"/>
            <a:ext cx="3102404" cy="3102404"/>
          </a:xfrm>
          <a:prstGeom prst="ellipse">
            <a:avLst/>
          </a:prstGeom>
          <a:solidFill>
            <a:srgbClr val="3AB4A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5127531" y="3869473"/>
            <a:ext cx="0" cy="1003610"/>
          </a:xfrm>
          <a:prstGeom prst="line">
            <a:avLst/>
          </a:prstGeom>
          <a:ln w="19050">
            <a:solidFill>
              <a:srgbClr val="3AB4A6"/>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7829" y="1306429"/>
            <a:ext cx="11604171" cy="0"/>
          </a:xfrm>
          <a:prstGeom prst="line">
            <a:avLst/>
          </a:prstGeom>
          <a:ln>
            <a:solidFill>
              <a:srgbClr val="37ADAD"/>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043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678441" y="611199"/>
            <a:ext cx="7266111" cy="707886"/>
          </a:xfrm>
          <a:prstGeom prst="rect">
            <a:avLst/>
          </a:prstGeom>
          <a:noFill/>
        </p:spPr>
        <p:txBody>
          <a:bodyPr wrap="square" rtlCol="0">
            <a:spAutoFit/>
          </a:bodyPr>
          <a:lstStyle/>
          <a:p>
            <a:r>
              <a:rPr lang="en-US" sz="4000" b="1" dirty="0">
                <a:solidFill>
                  <a:srgbClr val="696969"/>
                </a:solidFill>
                <a:ea typeface="FreeSet" charset="0"/>
                <a:cs typeface="FreeSet" charset="0"/>
              </a:rPr>
              <a:t>Features of Python</a:t>
            </a:r>
          </a:p>
        </p:txBody>
      </p:sp>
      <p:cxnSp>
        <p:nvCxnSpPr>
          <p:cNvPr id="33" name="Straight Connector 32"/>
          <p:cNvCxnSpPr/>
          <p:nvPr/>
        </p:nvCxnSpPr>
        <p:spPr>
          <a:xfrm>
            <a:off x="587829" y="1306429"/>
            <a:ext cx="11604171" cy="0"/>
          </a:xfrm>
          <a:prstGeom prst="line">
            <a:avLst/>
          </a:prstGeom>
          <a:ln>
            <a:solidFill>
              <a:srgbClr val="8488BE"/>
            </a:solidFill>
            <a:headEnd type="oval"/>
          </a:ln>
        </p:spPr>
        <p:style>
          <a:lnRef idx="1">
            <a:schemeClr val="accent1"/>
          </a:lnRef>
          <a:fillRef idx="0">
            <a:schemeClr val="accent1"/>
          </a:fillRef>
          <a:effectRef idx="0">
            <a:schemeClr val="accent1"/>
          </a:effectRef>
          <a:fontRef idx="minor">
            <a:schemeClr val="tx1"/>
          </a:fontRef>
        </p:style>
      </p:cxnSp>
      <p:pic>
        <p:nvPicPr>
          <p:cNvPr id="6146" name="Picture 2" descr="https://pythonforbeginners123.files.wordpress.com/2018/11/features-of-pyth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1558759"/>
            <a:ext cx="6738938" cy="4729469"/>
          </a:xfrm>
          <a:prstGeom prst="rect">
            <a:avLst/>
          </a:prstGeom>
        </p:spPr>
        <p:style>
          <a:lnRef idx="1">
            <a:schemeClr val="dk1"/>
          </a:lnRef>
          <a:fillRef idx="2">
            <a:schemeClr val="dk1"/>
          </a:fillRef>
          <a:effectRef idx="1">
            <a:schemeClr val="dk1"/>
          </a:effectRef>
          <a:fontRef idx="minor">
            <a:schemeClr val="dk1"/>
          </a:fontRef>
        </p:style>
      </p:pic>
      <p:sp>
        <p:nvSpPr>
          <p:cNvPr id="2" name="Rectangle 1"/>
          <p:cNvSpPr/>
          <p:nvPr/>
        </p:nvSpPr>
        <p:spPr>
          <a:xfrm>
            <a:off x="151398" y="6488668"/>
            <a:ext cx="3496470" cy="246221"/>
          </a:xfrm>
          <a:prstGeom prst="rect">
            <a:avLst/>
          </a:prstGeom>
        </p:spPr>
        <p:txBody>
          <a:bodyPr wrap="none">
            <a:spAutoFit/>
          </a:bodyPr>
          <a:lstStyle/>
          <a:p>
            <a:r>
              <a:rPr lang="en-IN" sz="1000" dirty="0"/>
              <a:t>Source: </a:t>
            </a:r>
            <a:r>
              <a:rPr lang="en-IN" sz="1000" dirty="0">
                <a:hlinkClick r:id="rId4"/>
              </a:rPr>
              <a:t>https://pythonforbeginners123.wordpress.com/part-1/</a:t>
            </a:r>
            <a:endParaRPr lang="en-IN" sz="1000" dirty="0"/>
          </a:p>
        </p:txBody>
      </p:sp>
    </p:spTree>
    <p:extLst>
      <p:ext uri="{BB962C8B-B14F-4D97-AF65-F5344CB8AC3E}">
        <p14:creationId xmlns:p14="http://schemas.microsoft.com/office/powerpoint/2010/main" val="1869591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TotalTime>
  <Words>6294</Words>
  <Application>Microsoft Office PowerPoint</Application>
  <PresentationFormat>Widescreen</PresentationFormat>
  <Paragraphs>829</Paragraphs>
  <Slides>67</Slides>
  <Notes>67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Anshu Pandey</cp:lastModifiedBy>
  <cp:revision>36</cp:revision>
  <dcterms:created xsi:type="dcterms:W3CDTF">2019-11-21T05:44:34Z</dcterms:created>
  <dcterms:modified xsi:type="dcterms:W3CDTF">2021-06-07T03:33:44Z</dcterms:modified>
</cp:coreProperties>
</file>